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80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</p:sldIdLst>
  <p:sldSz cx="12192000" cy="6858000"/>
  <p:notesSz cx="6858000" cy="9144000"/>
  <p:embeddedFontLst>
    <p:embeddedFont>
      <p:font typeface="나눔스퀘어OTF" panose="020B0600000101010101" pitchFamily="34" charset="-127"/>
      <p:regular r:id="rId40"/>
    </p:embeddedFont>
    <p:embeddedFont>
      <p:font typeface="맑은 고딕" panose="020B0503020000020004" pitchFamily="34" charset="-127"/>
      <p:regular r:id="rId41"/>
      <p:bold r:id="rId42"/>
    </p:embeddedFont>
    <p:embeddedFont>
      <p:font typeface="맑은 고딕" panose="020B0503020000020004" pitchFamily="34" charset="-127"/>
      <p:regular r:id="rId41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5C85767-2FD5-4CD1-B513-270A0E928CC2}">
  <a:tblStyle styleId="{65C85767-2FD5-4CD1-B513-270A0E928CC2}" styleName="Table_0">
    <a:wholeTbl>
      <a:tcTxStyle b="off" i="off">
        <a:font>
          <a:latin typeface="맑은 고딕"/>
          <a:ea typeface="맑은 고딕"/>
          <a:cs typeface="맑은 고딕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4472C4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4472C4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8874" autoAdjust="0"/>
  </p:normalViewPr>
  <p:slideViewPr>
    <p:cSldViewPr snapToGrid="0">
      <p:cViewPr varScale="1">
        <p:scale>
          <a:sx n="73" d="100"/>
          <a:sy n="73" d="100"/>
        </p:scale>
        <p:origin x="3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2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30c628a75a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g330c628a75a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8" name="Google Shape;1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30c628a75a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330c628a75a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30c628a75a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g330c628a75a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30c628a75a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330c628a75a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30c628a75a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g330c628a75a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30c628a75a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330c628a75a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30c628a75a_0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g330c628a75a_0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30c628a75a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330c628a75a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30c628a75a_0_1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8" name="Google Shape;238;g330c628a75a_0_1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30c628a75a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330c628a75a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30c628a75a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g330c628a75a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30c628a75a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g330c628a75a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>
          <a:extLst>
            <a:ext uri="{FF2B5EF4-FFF2-40B4-BE49-F238E27FC236}">
              <a16:creationId xmlns:a16="http://schemas.microsoft.com/office/drawing/2014/main" id="{6A4C6923-170A-9513-D6B6-7424DA16D2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30c628a75a_0_252:notes">
            <a:extLst>
              <a:ext uri="{FF2B5EF4-FFF2-40B4-BE49-F238E27FC236}">
                <a16:creationId xmlns:a16="http://schemas.microsoft.com/office/drawing/2014/main" id="{7C6B0AF7-3078-435B-A47F-91F6A1D899D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g330c628a75a_0_252:notes">
            <a:extLst>
              <a:ext uri="{FF2B5EF4-FFF2-40B4-BE49-F238E27FC236}">
                <a16:creationId xmlns:a16="http://schemas.microsoft.com/office/drawing/2014/main" id="{01654D50-9DDC-3326-E71D-C492ABA335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494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30c628a75a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g330c628a75a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30c628a75a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g330c628a75a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30c628a75a_0_3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g330c628a75a_0_3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30c628a75a_0_3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g330c628a75a_0_3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30c628a75a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330c628a75a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30c628a75a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7" name="Google Shape;337;g330c628a75a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30c628a75a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g330c628a75a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>
          <a:extLst>
            <a:ext uri="{FF2B5EF4-FFF2-40B4-BE49-F238E27FC236}">
              <a16:creationId xmlns:a16="http://schemas.microsoft.com/office/drawing/2014/main" id="{FFDBE39E-559A-29D8-2378-C9DB8CF73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30c628a75a_0_369:notes">
            <a:extLst>
              <a:ext uri="{FF2B5EF4-FFF2-40B4-BE49-F238E27FC236}">
                <a16:creationId xmlns:a16="http://schemas.microsoft.com/office/drawing/2014/main" id="{2E97DAF9-A840-5494-232F-3596AF49DD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330c628a75a_0_369:notes">
            <a:extLst>
              <a:ext uri="{FF2B5EF4-FFF2-40B4-BE49-F238E27FC236}">
                <a16:creationId xmlns:a16="http://schemas.microsoft.com/office/drawing/2014/main" id="{1E3AF434-0580-5A67-94BE-61A7B642A6B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1669069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>
          <a:extLst>
            <a:ext uri="{FF2B5EF4-FFF2-40B4-BE49-F238E27FC236}">
              <a16:creationId xmlns:a16="http://schemas.microsoft.com/office/drawing/2014/main" id="{FBBA0FBA-2AC0-ED13-EEB6-09A9625F8D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30c628a75a_0_369:notes">
            <a:extLst>
              <a:ext uri="{FF2B5EF4-FFF2-40B4-BE49-F238E27FC236}">
                <a16:creationId xmlns:a16="http://schemas.microsoft.com/office/drawing/2014/main" id="{524975FF-1304-413F-B368-F3F1D006DB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330c628a75a_0_369:notes">
            <a:extLst>
              <a:ext uri="{FF2B5EF4-FFF2-40B4-BE49-F238E27FC236}">
                <a16:creationId xmlns:a16="http://schemas.microsoft.com/office/drawing/2014/main" id="{BA5CEC80-20E5-60C5-436E-BC540555725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65093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>
          <a:extLst>
            <a:ext uri="{FF2B5EF4-FFF2-40B4-BE49-F238E27FC236}">
              <a16:creationId xmlns:a16="http://schemas.microsoft.com/office/drawing/2014/main" id="{F66A0E1E-1FF9-1A8A-6C05-734064BCA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30c628a75a_0_369:notes">
            <a:extLst>
              <a:ext uri="{FF2B5EF4-FFF2-40B4-BE49-F238E27FC236}">
                <a16:creationId xmlns:a16="http://schemas.microsoft.com/office/drawing/2014/main" id="{86626B5F-02DD-354E-BD91-E189DF02868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330c628a75a_0_369:notes">
            <a:extLst>
              <a:ext uri="{FF2B5EF4-FFF2-40B4-BE49-F238E27FC236}">
                <a16:creationId xmlns:a16="http://schemas.microsoft.com/office/drawing/2014/main" id="{224FF94D-E874-B4C2-1B27-EBFED431A4D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031770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>
          <a:extLst>
            <a:ext uri="{FF2B5EF4-FFF2-40B4-BE49-F238E27FC236}">
              <a16:creationId xmlns:a16="http://schemas.microsoft.com/office/drawing/2014/main" id="{E914DC6E-C984-7A64-9264-1DA5F14C4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30c628a75a_0_369:notes">
            <a:extLst>
              <a:ext uri="{FF2B5EF4-FFF2-40B4-BE49-F238E27FC236}">
                <a16:creationId xmlns:a16="http://schemas.microsoft.com/office/drawing/2014/main" id="{92E052BE-81A9-91F1-D29F-161AAB443F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g330c628a75a_0_369:notes">
            <a:extLst>
              <a:ext uri="{FF2B5EF4-FFF2-40B4-BE49-F238E27FC236}">
                <a16:creationId xmlns:a16="http://schemas.microsoft.com/office/drawing/2014/main" id="{9423F827-BC0C-A830-8DE0-BD044C4E03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3773330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30c628a75a_0_4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g330c628a75a_0_4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330c628a75a_0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330c628a75a_0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30c628a75a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g330c628a75a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330c628a75a_0_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g330c628a75a_0_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30c628a75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g330c628a75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30c628a75a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330c628a75a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30c628a75a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330c628a75a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30c628a75a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g330c628a75a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/>
        </p:nvSpPr>
        <p:spPr>
          <a:xfrm>
            <a:off x="4151767" y="2630900"/>
            <a:ext cx="56967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MUSINSA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Brand Concept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Web Application</a:t>
            </a:r>
            <a:endParaRPr dirty="0"/>
          </a:p>
        </p:txBody>
      </p:sp>
      <p:sp>
        <p:nvSpPr>
          <p:cNvPr id="85" name="Google Shape;85;p13"/>
          <p:cNvSpPr txBox="1"/>
          <p:nvPr/>
        </p:nvSpPr>
        <p:spPr>
          <a:xfrm>
            <a:off x="4151775" y="4801275"/>
            <a:ext cx="4959000" cy="438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2조 양화영, 권나현, 이승범, 유지현, 허찬희, 민재홍</a:t>
            </a:r>
            <a:endParaRPr sz="150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sp>
        <p:nvSpPr>
          <p:cNvPr id="86" name="Google Shape;86;p13"/>
          <p:cNvSpPr txBox="1"/>
          <p:nvPr/>
        </p:nvSpPr>
        <p:spPr>
          <a:xfrm>
            <a:off x="4156356" y="2171654"/>
            <a:ext cx="2729636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78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쌍용교육센터</a:t>
            </a:r>
            <a:r>
              <a:rPr lang="en-US" sz="1200" dirty="0">
                <a:solidFill>
                  <a:srgbClr val="0078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 2차 </a:t>
            </a:r>
            <a:r>
              <a:rPr lang="en-US" sz="1200" dirty="0" err="1">
                <a:solidFill>
                  <a:srgbClr val="0078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프로젝트</a:t>
            </a:r>
            <a:endParaRPr sz="1200" dirty="0">
              <a:solidFill>
                <a:srgbClr val="0078FF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sp>
        <p:nvSpPr>
          <p:cNvPr id="87" name="Google Shape;87;p13"/>
          <p:cNvSpPr txBox="1"/>
          <p:nvPr/>
        </p:nvSpPr>
        <p:spPr>
          <a:xfrm>
            <a:off x="4151775" y="4247225"/>
            <a:ext cx="2676300" cy="507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DB설계보고서</a:t>
            </a:r>
            <a:endParaRPr sz="1800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22"/>
          <p:cNvGrpSpPr/>
          <p:nvPr/>
        </p:nvGrpSpPr>
        <p:grpSpPr>
          <a:xfrm>
            <a:off x="951740" y="2381400"/>
            <a:ext cx="7119129" cy="2951774"/>
            <a:chOff x="951711" y="1458419"/>
            <a:chExt cx="3690006" cy="2903004"/>
          </a:xfrm>
        </p:grpSpPr>
        <p:sp>
          <p:nvSpPr>
            <p:cNvPr id="153" name="Google Shape;153;p22"/>
            <p:cNvSpPr txBox="1"/>
            <p:nvPr/>
          </p:nvSpPr>
          <p:spPr>
            <a:xfrm>
              <a:off x="951711" y="1458419"/>
              <a:ext cx="2879400" cy="12712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03. </a:t>
              </a:r>
              <a:r>
                <a:rPr lang="en-US" sz="26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</a:t>
              </a:r>
              <a:r>
                <a:rPr lang="en-US" sz="26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lang="en-US" sz="26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기술서</a:t>
              </a:r>
              <a:endParaRPr sz="2600" b="0" i="0" strike="noStrike" cap="none" dirty="0">
                <a:solidFill>
                  <a:srgbClr val="FFFF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rgbClr val="FFFF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154" name="Google Shape;154;p22"/>
            <p:cNvCxnSpPr/>
            <p:nvPr/>
          </p:nvCxnSpPr>
          <p:spPr>
            <a:xfrm rot="10800000" flipH="1">
              <a:off x="951717" y="4352423"/>
              <a:ext cx="3690000" cy="9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55" name="Google Shape;155;p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5662581" y="5849221"/>
            <a:ext cx="692668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3"/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sp>
        <p:nvSpPr>
          <p:cNvPr id="162" name="Google Shape;162;p23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3" name="Google Shape;163;p23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64" name="Google Shape;164;p23"/>
          <p:cNvGraphicFramePr/>
          <p:nvPr>
            <p:extLst>
              <p:ext uri="{D42A27DB-BD31-4B8C-83A1-F6EECF244321}">
                <p14:modId xmlns:p14="http://schemas.microsoft.com/office/powerpoint/2010/main" val="2301314619"/>
              </p:ext>
            </p:extLst>
          </p:nvPr>
        </p:nvGraphicFramePr>
        <p:xfrm>
          <a:off x="216535" y="742315"/>
          <a:ext cx="7728625" cy="5932679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68511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</a:t>
                      </a:r>
                      <a:r>
                        <a:rPr lang="en-US" b="1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명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51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5073">
                <a:tc rowSpan="9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507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회원</a:t>
                      </a: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507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507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 이름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bname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</a:t>
                      </a: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5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5507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제목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title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</a:t>
                      </a: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255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5507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TEXT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55507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스냅샷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이미지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snapshot_image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TEXT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55507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 추가 이미지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additional_images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TEXT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555073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태그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tags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" name="Google Shape;175;p24">
            <a:extLst>
              <a:ext uri="{FF2B5EF4-FFF2-40B4-BE49-F238E27FC236}">
                <a16:creationId xmlns:a16="http://schemas.microsoft.com/office/drawing/2014/main" id="{9F9D7F71-5C8C-7208-E43D-B33AB25F00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43535382"/>
              </p:ext>
            </p:extLst>
          </p:nvPr>
        </p:nvGraphicFramePr>
        <p:xfrm>
          <a:off x="8482330" y="742315"/>
          <a:ext cx="3481700" cy="5932679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5812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96867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`board` (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bname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`title` varchar(255)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`content` text,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snapshot_image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text,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additional_images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text,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`tags` varchar(255)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`gender` varchar(10)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`season` varchar(10)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`style` varchar(50)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`score` int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like_count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write_date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`status` int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is_private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`board_fk_1` (`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`board_fk_2` (`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`board_fk_1` FOREIGN KEY (`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`board_fk_2` FOREIGN KEY (`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AUTO_INCREMENT=446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24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3" name="Google Shape;173;p24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74" name="Google Shape;174;p24"/>
          <p:cNvGraphicFramePr/>
          <p:nvPr>
            <p:extLst>
              <p:ext uri="{D42A27DB-BD31-4B8C-83A1-F6EECF244321}">
                <p14:modId xmlns:p14="http://schemas.microsoft.com/office/powerpoint/2010/main" val="1156622101"/>
              </p:ext>
            </p:extLst>
          </p:nvPr>
        </p:nvGraphicFramePr>
        <p:xfrm>
          <a:off x="216535" y="742314"/>
          <a:ext cx="7728625" cy="5932678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14019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401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0511">
                <a:tc rowSpan="10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성별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gender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VARCHAR(10)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051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계절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season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VARCHAR(10)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051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스타일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style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051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평점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score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051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좋아요 수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like_count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051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작성일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write_date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051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주문 코드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9004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상태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status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답변대기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2: 답변확인중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3: 답변완료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9051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 여부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삭제 X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삭제 O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9051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비공개 여부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is_private</a:t>
                      </a:r>
                      <a:endParaRPr sz="100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공개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비공개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175" name="Google Shape;175;p24"/>
          <p:cNvGraphicFramePr/>
          <p:nvPr>
            <p:extLst>
              <p:ext uri="{D42A27DB-BD31-4B8C-83A1-F6EECF244321}">
                <p14:modId xmlns:p14="http://schemas.microsoft.com/office/powerpoint/2010/main" val="2227260785"/>
              </p:ext>
            </p:extLst>
          </p:nvPr>
        </p:nvGraphicFramePr>
        <p:xfrm>
          <a:off x="8482330" y="742315"/>
          <a:ext cx="3481700" cy="5932677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5812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96865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`board` (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bname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`title` varchar(255)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`content` text,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snapshot_image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text,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additional_images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text,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`tags` varchar(255)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`gender` varchar(10)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`season` varchar(10)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`style` varchar(50)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`score` int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like_count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write_date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`status` int DEFAULT NULL,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is_private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`board_fk_1` (`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`board_fk_2` (`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`board_fk_1` FOREIGN KEY (`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(`id`),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`board_fk_2` FOREIGN KEY (`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AUTO_INCREMENT=446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55DC7F10-7A6A-A8D3-59F4-DF592830D58F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25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3" name="Google Shape;183;p25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84" name="Google Shape;184;p25"/>
          <p:cNvGraphicFramePr/>
          <p:nvPr>
            <p:extLst>
              <p:ext uri="{D42A27DB-BD31-4B8C-83A1-F6EECF244321}">
                <p14:modId xmlns:p14="http://schemas.microsoft.com/office/powerpoint/2010/main" val="3339089251"/>
              </p:ext>
            </p:extLst>
          </p:nvPr>
        </p:nvGraphicFramePr>
        <p:xfrm>
          <a:off x="209405" y="742315"/>
          <a:ext cx="7728625" cy="175640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3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_prod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 상품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185" name="Google Shape;185;p25"/>
          <p:cNvGraphicFramePr/>
          <p:nvPr>
            <p:extLst>
              <p:ext uri="{D42A27DB-BD31-4B8C-83A1-F6EECF244321}">
                <p14:modId xmlns:p14="http://schemas.microsoft.com/office/powerpoint/2010/main" val="568634335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board_prod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`board_prod_fk_1`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`board_prod_fk_2`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`board_prod_fk_1`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`board`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`board_prod_fk_2`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AUTO_INCREMENT=106 DEFAULT CHARSET=utf8mb4 COLLATE=utf8mb4_0900_ai_ci;</a:t>
                      </a: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B98DC4DD-37E7-1B43-F3B7-9A273635143C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6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3" name="Google Shape;193;p26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194" name="Google Shape;194;p26"/>
          <p:cNvGraphicFramePr/>
          <p:nvPr>
            <p:extLst>
              <p:ext uri="{D42A27DB-BD31-4B8C-83A1-F6EECF244321}">
                <p14:modId xmlns:p14="http://schemas.microsoft.com/office/powerpoint/2010/main" val="3270571409"/>
              </p:ext>
            </p:extLst>
          </p:nvPr>
        </p:nvGraphicFramePr>
        <p:xfrm>
          <a:off x="209405" y="742315"/>
          <a:ext cx="7728625" cy="3780526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15052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5052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1737">
                <a:tc rowSpan="6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cart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장바구니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173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173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173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재고 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173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수량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1737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추가 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add_date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95" name="Google Shape;195;p26"/>
          <p:cNvGraphicFramePr/>
          <p:nvPr>
            <p:extLst>
              <p:ext uri="{D42A27DB-BD31-4B8C-83A1-F6EECF244321}">
                <p14:modId xmlns:p14="http://schemas.microsoft.com/office/powerpoint/2010/main" val="4267188712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`cart`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`cart_fk_1`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`cart_fk_2`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`cart_fk_3_idx`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`cart_fk_1`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`cart_fk_2`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`cart_fk_3`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`inventory`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AUTO_INCREMENT=139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CB834E3A-66D1-89FD-DE37-9C0E39621CE0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7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3" name="Google Shape;203;p27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04" name="Google Shape;204;p27"/>
          <p:cNvGraphicFramePr/>
          <p:nvPr>
            <p:extLst>
              <p:ext uri="{D42A27DB-BD31-4B8C-83A1-F6EECF244321}">
                <p14:modId xmlns:p14="http://schemas.microsoft.com/office/powerpoint/2010/main" val="3533971636"/>
              </p:ext>
            </p:extLst>
          </p:nvPr>
        </p:nvGraphicFramePr>
        <p:xfrm>
          <a:off x="209405" y="742315"/>
          <a:ext cx="7728625" cy="325500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7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chat_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message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채팅 메시지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채팅방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room_id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보낸 사람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sender_id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메시지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message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TEXT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생성 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DATETIME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이미지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url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image_url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읽음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여부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is_read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읽음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읽음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graphicFrame>
        <p:nvGraphicFramePr>
          <p:cNvPr id="205" name="Google Shape;205;p27"/>
          <p:cNvGraphicFramePr/>
          <p:nvPr>
            <p:extLst>
              <p:ext uri="{D42A27DB-BD31-4B8C-83A1-F6EECF244321}">
                <p14:modId xmlns:p14="http://schemas.microsoft.com/office/powerpoint/2010/main" val="1706131496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chat_message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room_id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sender_id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`message` text NOT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datetime DEFAULT CURRENT_TIMESTAMP,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image_url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is_read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(1)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room_id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room_id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sender_id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sender_id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`chat_message_ibfk_1`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room_id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chat_room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(`id`) ON DELETE CASCADE,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`chat_message_ibfk_2`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sender_id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 ON DELETE CASCADE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AUTO_INCREMENT=456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F83EFF8C-27BD-37AD-342F-55D24601AD1A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8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13" name="Google Shape;213;p28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14" name="Google Shape;214;p28"/>
          <p:cNvGraphicFramePr/>
          <p:nvPr>
            <p:extLst>
              <p:ext uri="{D42A27DB-BD31-4B8C-83A1-F6EECF244321}">
                <p14:modId xmlns:p14="http://schemas.microsoft.com/office/powerpoint/2010/main" val="961803282"/>
              </p:ext>
            </p:extLst>
          </p:nvPr>
        </p:nvGraphicFramePr>
        <p:xfrm>
          <a:off x="209405" y="742315"/>
          <a:ext cx="7728625" cy="213105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chat_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room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채팅방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채팅방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user1_id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보낸 사람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user2_id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생성 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DATETIME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215" name="Google Shape;215;p28"/>
          <p:cNvGraphicFramePr/>
          <p:nvPr>
            <p:extLst>
              <p:ext uri="{D42A27DB-BD31-4B8C-83A1-F6EECF244321}">
                <p14:modId xmlns:p14="http://schemas.microsoft.com/office/powerpoint/2010/main" val="3641253676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chat_room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`user1_id`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`user2_id`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datetime DEFAULT CURRENT_TIMESTAMP,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`user1_id` (`user1_id`),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`user2_id` (`user2_id`),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`chat_room_ibfk_1` FOREIGN KEY (`user1_id`) REFERENCES `customer` (`id`) ON DELETE CASCADE,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`chat_room_ibfk_2` FOREIGN KEY (`user2_id`) REFERENCES `customer` (`id`) ON DELETE CASCADE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AUTO_INCREMENT=18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B198F562-8AF3-1DD2-16FE-E5A20E2FC7B2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9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3" name="Google Shape;223;p29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24" name="Google Shape;224;p29"/>
          <p:cNvGraphicFramePr/>
          <p:nvPr>
            <p:extLst>
              <p:ext uri="{D42A27DB-BD31-4B8C-83A1-F6EECF244321}">
                <p14:modId xmlns:p14="http://schemas.microsoft.com/office/powerpoint/2010/main" val="1293761080"/>
              </p:ext>
            </p:extLst>
          </p:nvPr>
        </p:nvGraphicFramePr>
        <p:xfrm>
          <a:off x="209405" y="742315"/>
          <a:ext cx="7728625" cy="528065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1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채팅방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관리자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카테고리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 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등급 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이름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할인율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sale_per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시작일자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start_date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만료일자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end_date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쿠폰 적용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타입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type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ENUM('1', '2', '3')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1: </a:t>
                      </a:r>
                      <a:r>
                        <a:rPr lang="ko-KR" altLang="en-US" sz="1000" dirty="0"/>
                        <a:t>전체</a:t>
                      </a:r>
                      <a:r>
                        <a:rPr lang="en-US" altLang="ko-KR" sz="1000" dirty="0"/>
                        <a:t>,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/>
                        <a:t>2: </a:t>
                      </a:r>
                      <a:r>
                        <a:rPr lang="ko-KR" altLang="en-US" sz="1000" dirty="0"/>
                        <a:t>중분류 카테고리</a:t>
                      </a:r>
                      <a:r>
                        <a:rPr lang="en-US" altLang="ko-KR" sz="1000" dirty="0"/>
                        <a:t>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/>
                        <a:t>3: </a:t>
                      </a:r>
                      <a:r>
                        <a:rPr lang="ko-KR" altLang="en-US" sz="1000" dirty="0"/>
                        <a:t>브랜드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판매자</a:t>
                      </a:r>
                      <a:r>
                        <a:rPr lang="en-US" altLang="ko-KR" sz="1000" dirty="0"/>
                        <a:t>)</a:t>
                      </a:r>
                      <a:endParaRPr sz="1000"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상태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status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ENUM('1', '2', '3')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사용가능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2: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기한만료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3: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사용완료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여부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graphicFrame>
        <p:nvGraphicFramePr>
          <p:cNvPr id="225" name="Google Shape;225;p29"/>
          <p:cNvGraphicFramePr/>
          <p:nvPr>
            <p:extLst>
              <p:ext uri="{D42A27DB-BD31-4B8C-83A1-F6EECF244321}">
                <p14:modId xmlns:p14="http://schemas.microsoft.com/office/powerpoint/2010/main" val="2608652124"/>
              </p:ext>
            </p:extLst>
          </p:nvPr>
        </p:nvGraphicFramePr>
        <p:xfrm>
          <a:off x="8482330" y="742315"/>
          <a:ext cx="3481700" cy="5889625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`coupon`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`name`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sale_per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start_date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end_date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`type`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enum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('1','2','3')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`status`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enum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('1','2','3') NOT NULL DEFAULT '1',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enum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('0','1')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`coupon_fk_1`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`coupon_fk_2`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`coupon_fk_3`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`coupon_fk_4_idx`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`coupon_fk_1`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`root`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`coupon_fk_2`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middle_category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`coupon_fk_3`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`seller`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`coupon_fk_4`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`grade`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AUTO_INCREMENT=93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3FCD6A51-5728-0EBE-3BA3-AD8F8C8F5EBA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30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3" name="Google Shape;233;p30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34" name="Google Shape;234;p30"/>
          <p:cNvGraphicFramePr/>
          <p:nvPr>
            <p:extLst>
              <p:ext uri="{D42A27DB-BD31-4B8C-83A1-F6EECF244321}">
                <p14:modId xmlns:p14="http://schemas.microsoft.com/office/powerpoint/2010/main" val="3415980944"/>
              </p:ext>
            </p:extLst>
          </p:nvPr>
        </p:nvGraphicFramePr>
        <p:xfrm>
          <a:off x="209405" y="742315"/>
          <a:ext cx="7728625" cy="321025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52444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2444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7561">
                <a:tc rowSpan="6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 쿠폰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756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756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카테고리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756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주문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코드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VARCHAR(50)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756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 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used_date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sym typeface="Malgun Gothic"/>
                        </a:rPr>
                        <a:t>DATETIME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756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상태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status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ENUM('1', '2', '3')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1: </a:t>
                      </a:r>
                      <a:r>
                        <a:rPr lang="ko-KR" alt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보유</a:t>
                      </a:r>
                      <a:r>
                        <a:rPr lang="en-US" altLang="ko-KR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2: </a:t>
                      </a:r>
                      <a:r>
                        <a:rPr lang="ko-KR" alt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사용완료</a:t>
                      </a:r>
                      <a:r>
                        <a:rPr lang="en-US" altLang="ko-KR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3: </a:t>
                      </a:r>
                      <a:r>
                        <a:rPr lang="ko-KR" alt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만료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35" name="Google Shape;235;p30"/>
          <p:cNvGraphicFramePr/>
          <p:nvPr>
            <p:extLst>
              <p:ext uri="{D42A27DB-BD31-4B8C-83A1-F6EECF244321}">
                <p14:modId xmlns:p14="http://schemas.microsoft.com/office/powerpoint/2010/main" val="2153098172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cus_coupon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used_date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datetime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`status`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enum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('1','2','3') DEFAULT '1',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`cus_coupon_fk_1`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`cus_coupon_fk_2`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`cus_coupon_fk_1`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`cus_coupon_fk_2`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`coupon`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DA2CD974-6CFA-7647-8CAA-3250F975F4EB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1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31"/>
          <p:cNvSpPr/>
          <p:nvPr/>
        </p:nvSpPr>
        <p:spPr>
          <a:xfrm>
            <a:off x="0" y="363220"/>
            <a:ext cx="8160900" cy="64962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3" name="Google Shape;243;p31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44" name="Google Shape;244;p31"/>
          <p:cNvGraphicFramePr/>
          <p:nvPr>
            <p:extLst>
              <p:ext uri="{D42A27DB-BD31-4B8C-83A1-F6EECF244321}">
                <p14:modId xmlns:p14="http://schemas.microsoft.com/office/powerpoint/2010/main" val="4221243"/>
              </p:ext>
            </p:extLst>
          </p:nvPr>
        </p:nvGraphicFramePr>
        <p:xfrm>
          <a:off x="216535" y="742315"/>
          <a:ext cx="7728625" cy="5932681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1971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971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8618">
                <a:tc rowSpan="16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customer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등급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아이디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cus_id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VARCHAR(30)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비밀번호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cus_pw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이름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닉네임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nickname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성별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gender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ENUM('1', '2')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남성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2: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여성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생년월일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birth_date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휴대전화번호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phone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VARCHAR(30)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이미지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email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VARCHAR(100)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프로필 이미지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profile_image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몸무게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weight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키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height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누적 금액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total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8618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소개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introduce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VARCHAR(100)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99469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 여부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245" name="Google Shape;245;p31"/>
          <p:cNvGraphicFramePr/>
          <p:nvPr>
            <p:extLst>
              <p:ext uri="{D42A27DB-BD31-4B8C-83A1-F6EECF244321}">
                <p14:modId xmlns:p14="http://schemas.microsoft.com/office/powerpoint/2010/main" val="1483223913"/>
              </p:ext>
            </p:extLst>
          </p:nvPr>
        </p:nvGraphicFramePr>
        <p:xfrm>
          <a:off x="8482330" y="742315"/>
          <a:ext cx="3481700" cy="594235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04017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866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`customer`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cus_id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varchar(30) CHARACTER SET utf8mb4 COLLATE utf8mb4_0900_ai_ci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cus_pw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varchar(255) CHARACTER SET utf8mb4 COLLATE utf8mb4_0900_ai_ci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`name` varchar(50) CHARACTER SET utf8mb4 COLLATE utf8mb4_0900_ai_ci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`nickname` varchar(50) CHARACTER SET utf8mb4 COLLATE utf8mb4_0900_ai_ci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`gender` 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enum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('1','2') CHARACTER SET utf8mb4 COLLATE utf8mb4_0900_ai_ci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birth_date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`phone` varchar(30) CHARACTER SET utf8mb4 COLLATE utf8mb4_0900_ai_ci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`email` varchar(100) CHARACTER SET utf8mb4 COLLATE utf8mb4_0900_ai_ci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profile_image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varchar(255) CHARACTER SET utf8mb4 COLLATE utf8mb4_0900_ai_ci DEFAULT 'https://my-home-shoppingmall-bucket.s3.ap-northeast-2.amazonaws.com/KakaoTalk_20250124_095855888.png' COMMENT '</a:t>
                      </a:r>
                      <a:r>
                        <a:rPr lang="ko-KR" alt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프로필 사진 경로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',</a:t>
                      </a:r>
                      <a:endParaRPr lang="ko-KR" altLang="en-US"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-KR" alt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`weight`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`height`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`total`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`Introduce` varchar(100) COLLATE utf8mb4_general_ci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DEFAULT '0’,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`customer_fk_1_idx` (`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`customer_fk_1` FOREIGN KEY (`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`grade`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AUTO_INCREMENT=37 DEFAULT CHARSET=utf8mb4 COLLATE=utf8mb4_general_ci;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Google Shape;161;p23">
            <a:extLst>
              <a:ext uri="{FF2B5EF4-FFF2-40B4-BE49-F238E27FC236}">
                <a16:creationId xmlns:a16="http://schemas.microsoft.com/office/drawing/2014/main" id="{169CD365-529A-467B-C948-A0DB8D1FDFDE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14"/>
          <p:cNvGrpSpPr/>
          <p:nvPr/>
        </p:nvGrpSpPr>
        <p:grpSpPr>
          <a:xfrm>
            <a:off x="951750" y="1844899"/>
            <a:ext cx="9325475" cy="2013800"/>
            <a:chOff x="951717" y="930782"/>
            <a:chExt cx="4833605" cy="1980527"/>
          </a:xfrm>
        </p:grpSpPr>
        <p:sp>
          <p:nvSpPr>
            <p:cNvPr id="93" name="Google Shape;93;p14"/>
            <p:cNvSpPr txBox="1"/>
            <p:nvPr/>
          </p:nvSpPr>
          <p:spPr>
            <a:xfrm>
              <a:off x="951722" y="1458430"/>
              <a:ext cx="4833600" cy="145287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457200" marR="0" lvl="0" indent="-3556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AutoNum type="arabicPeriod"/>
              </a:pPr>
              <a:r>
                <a:rPr lang="en-US" sz="20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</a:t>
              </a:r>
              <a:r>
                <a:rPr lang="en-US" sz="20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리스트</a:t>
              </a:r>
              <a:endParaRPr sz="2000" b="0" i="0" strike="noStrike" cap="none" dirty="0">
                <a:solidFill>
                  <a:srgbClr val="FFFF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endParaRPr>
            </a:p>
            <a:p>
              <a:pPr marL="457200" marR="0" lvl="0" indent="-3556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AutoNum type="arabicPeriod"/>
              </a:pPr>
              <a:r>
                <a:rPr lang="en-US" sz="20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</a:t>
              </a:r>
              <a:r>
                <a:rPr lang="en-US" sz="20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구조도</a:t>
              </a:r>
              <a:r>
                <a:rPr lang="en-US" sz="20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(ERD)</a:t>
              </a:r>
              <a:endParaRPr sz="2000" dirty="0">
                <a:solidFill>
                  <a:srgbClr val="FFFF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  <a:p>
              <a:pPr marL="457200" marR="0" lvl="0" indent="-35560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000"/>
                <a:buAutoNum type="arabicPeriod"/>
              </a:pPr>
              <a:r>
                <a:rPr lang="en-US" sz="20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</a:t>
              </a:r>
              <a:r>
                <a:rPr lang="en-US" sz="20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lang="en-US" sz="20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기술서</a:t>
              </a:r>
              <a:endParaRPr sz="2000" dirty="0">
                <a:solidFill>
                  <a:srgbClr val="FFFF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94" name="Google Shape;94;p14"/>
            <p:cNvCxnSpPr/>
            <p:nvPr/>
          </p:nvCxnSpPr>
          <p:spPr>
            <a:xfrm rot="10800000" flipH="1">
              <a:off x="951717" y="930782"/>
              <a:ext cx="3690000" cy="9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95" name="Google Shape;95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5662581" y="5849221"/>
            <a:ext cx="692668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4"/>
          <p:cNvSpPr txBox="1"/>
          <p:nvPr/>
        </p:nvSpPr>
        <p:spPr>
          <a:xfrm>
            <a:off x="951722" y="889916"/>
            <a:ext cx="309634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CONTENTS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5" name="Google Shape;265;p33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66" name="Google Shape;266;p33"/>
          <p:cNvGraphicFramePr/>
          <p:nvPr>
            <p:extLst>
              <p:ext uri="{D42A27DB-BD31-4B8C-83A1-F6EECF244321}">
                <p14:modId xmlns:p14="http://schemas.microsoft.com/office/powerpoint/2010/main" val="1779554679"/>
              </p:ext>
            </p:extLst>
          </p:nvPr>
        </p:nvGraphicFramePr>
        <p:xfrm>
          <a:off x="216535" y="742315"/>
          <a:ext cx="7728625" cy="43789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10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delivery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등급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이름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우편번호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pos_code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VARCHAR(10)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도로명 주소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addr1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상세 주소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addr2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VARCHAR(45)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휴대전화번호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phone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VARCHAR(30)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요청사항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request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기본 배송지 여부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is_default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일반 배송지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기본 배송지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여부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3145110"/>
                  </a:ext>
                </a:extLst>
              </a:tr>
            </a:tbl>
          </a:graphicData>
        </a:graphic>
      </p:graphicFrame>
      <p:graphicFrame>
        <p:nvGraphicFramePr>
          <p:cNvPr id="267" name="Google Shape;267;p33"/>
          <p:cNvGraphicFramePr/>
          <p:nvPr>
            <p:extLst>
              <p:ext uri="{D42A27DB-BD31-4B8C-83A1-F6EECF244321}">
                <p14:modId xmlns:p14="http://schemas.microsoft.com/office/powerpoint/2010/main" val="1897438671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`delivery`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`name`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pos_code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varchar(10)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`addr1`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`addr2`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`phone` varchar(30)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`request`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is_default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DEFAULT '0’,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delivery_fk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delivery_fk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AUTO_INCREMENT=43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Google Shape;161;p23">
            <a:extLst>
              <a:ext uri="{FF2B5EF4-FFF2-40B4-BE49-F238E27FC236}">
                <a16:creationId xmlns:a16="http://schemas.microsoft.com/office/drawing/2014/main" id="{84C567D4-B2E5-1851-381E-54DF9E44ECBC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3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33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5" name="Google Shape;265;p33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66" name="Google Shape;266;p33"/>
          <p:cNvGraphicFramePr/>
          <p:nvPr>
            <p:extLst>
              <p:ext uri="{D42A27DB-BD31-4B8C-83A1-F6EECF244321}">
                <p14:modId xmlns:p14="http://schemas.microsoft.com/office/powerpoint/2010/main" val="1986612918"/>
              </p:ext>
            </p:extLst>
          </p:nvPr>
        </p:nvGraphicFramePr>
        <p:xfrm>
          <a:off x="216535" y="742315"/>
          <a:ext cx="7728625" cy="2131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follow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팔로우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customer_id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팔로잉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following_id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추가일자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DATETIME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267" name="Google Shape;267;p33"/>
          <p:cNvGraphicFramePr/>
          <p:nvPr>
            <p:extLst>
              <p:ext uri="{D42A27DB-BD31-4B8C-83A1-F6EECF244321}">
                <p14:modId xmlns:p14="http://schemas.microsoft.com/office/powerpoint/2010/main" val="3791514767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`follow`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customer_id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following_id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datetime DEFAULT CURRENT_TIMESTAMP,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fk_follow_customer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customer_id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fk_follow_following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following_id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fk_follow_customer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customer_id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 ON DELETE CASCADE,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fk_follow_following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following_id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 ON DELETE CASCADE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AUTO_INCREMENT=83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5BA73CBE-1EA0-B93C-C2BF-BF36D3898838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4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34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6" name="Google Shape;276;p34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77" name="Google Shape;277;p34"/>
          <p:cNvGraphicFramePr/>
          <p:nvPr>
            <p:extLst>
              <p:ext uri="{D42A27DB-BD31-4B8C-83A1-F6EECF244321}">
                <p14:modId xmlns:p14="http://schemas.microsoft.com/office/powerpoint/2010/main" val="3297697806"/>
              </p:ext>
            </p:extLst>
          </p:nvPr>
        </p:nvGraphicFramePr>
        <p:xfrm>
          <a:off x="216535" y="742640"/>
          <a:ext cx="7728625" cy="2880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6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배송지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등급 이름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적립 조건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point_condition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할인 조건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sale_condition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달성 조건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condition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 여부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278" name="Google Shape;278;p34"/>
          <p:cNvGraphicFramePr/>
          <p:nvPr>
            <p:extLst>
              <p:ext uri="{D42A27DB-BD31-4B8C-83A1-F6EECF244321}">
                <p14:modId xmlns:p14="http://schemas.microsoft.com/office/powerpoint/2010/main" val="2424775309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`grade`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`name`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point_condition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sale_condition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`condition`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AUTO_INCREMENT=5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4D3DB31E-74F2-90F6-8C61-575D515AB1B5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83">
          <a:extLst>
            <a:ext uri="{FF2B5EF4-FFF2-40B4-BE49-F238E27FC236}">
              <a16:creationId xmlns:a16="http://schemas.microsoft.com/office/drawing/2014/main" id="{736972B2-B499-BA38-B71A-3846C8869D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>
            <a:extLst>
              <a:ext uri="{FF2B5EF4-FFF2-40B4-BE49-F238E27FC236}">
                <a16:creationId xmlns:a16="http://schemas.microsoft.com/office/drawing/2014/main" id="{261131FD-E826-4C10-F4F3-983D5C74E60F}"/>
              </a:ext>
            </a:extLst>
          </p:cNvPr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5">
            <a:extLst>
              <a:ext uri="{FF2B5EF4-FFF2-40B4-BE49-F238E27FC236}">
                <a16:creationId xmlns:a16="http://schemas.microsoft.com/office/drawing/2014/main" id="{B7CEA11D-D817-4DAE-6C95-AD508FC7E116}"/>
              </a:ext>
            </a:extLst>
          </p:cNvPr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7" name="Google Shape;287;p35">
            <a:extLst>
              <a:ext uri="{FF2B5EF4-FFF2-40B4-BE49-F238E27FC236}">
                <a16:creationId xmlns:a16="http://schemas.microsoft.com/office/drawing/2014/main" id="{C87344AC-2CA2-E74A-C254-9779180A1E1D}"/>
              </a:ext>
            </a:extLst>
          </p:cNvPr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88" name="Google Shape;288;p35">
            <a:extLst>
              <a:ext uri="{FF2B5EF4-FFF2-40B4-BE49-F238E27FC236}">
                <a16:creationId xmlns:a16="http://schemas.microsoft.com/office/drawing/2014/main" id="{6C3B96A4-6327-19B9-413D-B2D7CB4544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88029343"/>
              </p:ext>
            </p:extLst>
          </p:nvPr>
        </p:nvGraphicFramePr>
        <p:xfrm>
          <a:off x="216535" y="742315"/>
          <a:ext cx="7728625" cy="43789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10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재고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수량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입고 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restock_date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사이즈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option_name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VARCHAR(45)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총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길이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total_length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어깨너비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shoulder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가슴둘레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chest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소매길이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sleeve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허리둘레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waist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289" name="Google Shape;289;p35">
            <a:extLst>
              <a:ext uri="{FF2B5EF4-FFF2-40B4-BE49-F238E27FC236}">
                <a16:creationId xmlns:a16="http://schemas.microsoft.com/office/drawing/2014/main" id="{B01B4AED-572E-B1FF-4839-0E8E318945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9440558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`inventory`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restock_date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option_name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total_length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`shoulder`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`chest`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`sleeve`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`waist`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`hip`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`thigh`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`rise`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`hem`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foot_length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foot_width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ankle_height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heel_height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‘0’,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inventory_fk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inventory_fk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AUTO_INCREMENT=155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2C3BAF4B-80CA-A4ED-18B3-9B84B9932B16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620404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35"/>
          <p:cNvSpPr/>
          <p:nvPr/>
        </p:nvSpPr>
        <p:spPr>
          <a:xfrm>
            <a:off x="0" y="643500"/>
            <a:ext cx="8160900" cy="62159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7" name="Google Shape;287;p35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88" name="Google Shape;288;p35"/>
          <p:cNvGraphicFramePr/>
          <p:nvPr>
            <p:extLst>
              <p:ext uri="{D42A27DB-BD31-4B8C-83A1-F6EECF244321}">
                <p14:modId xmlns:p14="http://schemas.microsoft.com/office/powerpoint/2010/main" val="281753454"/>
              </p:ext>
            </p:extLst>
          </p:nvPr>
        </p:nvGraphicFramePr>
        <p:xfrm>
          <a:off x="216535" y="742315"/>
          <a:ext cx="7728625" cy="40043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9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엉덩이둘레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hip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허벅지둘레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thigh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밑위길이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rise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밑단둘레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hem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0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발길이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foot_length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0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발볼너비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foot_width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0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발목높이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ankle_height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0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굽높이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heel_height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여부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graphicFrame>
        <p:nvGraphicFramePr>
          <p:cNvPr id="289" name="Google Shape;289;p35"/>
          <p:cNvGraphicFramePr/>
          <p:nvPr>
            <p:extLst>
              <p:ext uri="{D42A27DB-BD31-4B8C-83A1-F6EECF244321}">
                <p14:modId xmlns:p14="http://schemas.microsoft.com/office/powerpoint/2010/main" val="91873596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`inventory`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restock_date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option_name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total_length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`shoulder`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`chest`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`sleeve`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`waist`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`hip`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`thigh`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`rise`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`hem`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foot_length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foot_width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ankle_height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heel_height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'0’,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'0’,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inventory_fk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inventory_fk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AUTO_INCREMENT=155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Google Shape;161;p23">
            <a:extLst>
              <a:ext uri="{FF2B5EF4-FFF2-40B4-BE49-F238E27FC236}">
                <a16:creationId xmlns:a16="http://schemas.microsoft.com/office/drawing/2014/main" id="{7D935084-3A0C-A42D-B8B1-AACC29BADC94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6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36"/>
          <p:cNvSpPr/>
          <p:nvPr/>
        </p:nvSpPr>
        <p:spPr>
          <a:xfrm>
            <a:off x="0" y="643500"/>
            <a:ext cx="8160900" cy="62159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98" name="Google Shape;298;p36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299" name="Google Shape;299;p36"/>
          <p:cNvGraphicFramePr/>
          <p:nvPr>
            <p:extLst>
              <p:ext uri="{D42A27DB-BD31-4B8C-83A1-F6EECF244321}">
                <p14:modId xmlns:p14="http://schemas.microsoft.com/office/powerpoint/2010/main" val="4260679749"/>
              </p:ext>
            </p:extLst>
          </p:nvPr>
        </p:nvGraphicFramePr>
        <p:xfrm>
          <a:off x="216535" y="742315"/>
          <a:ext cx="7728625" cy="2505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5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likes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좋아요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추가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일자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DATETIME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상태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status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좋아요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좋아요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00" name="Google Shape;300;p36"/>
          <p:cNvGraphicFramePr/>
          <p:nvPr>
            <p:extLst>
              <p:ext uri="{D42A27DB-BD31-4B8C-83A1-F6EECF244321}">
                <p14:modId xmlns:p14="http://schemas.microsoft.com/office/powerpoint/2010/main" val="1686803616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`likes`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datetime DEFAUL,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`status`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DEFAULT '0', CURRENT_TIMESTAMP,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fk_likes_board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fk_likes_customer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fk_likes_board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`board` (`id`) ON DELETE CASCADE,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fk_likes_customer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 ON DELETE CASCADE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AUTO_INCREMENT=125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E2C9A7DB-B263-AB31-BF26-2C706DAC9BB9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7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p37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09" name="Google Shape;309;p37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10" name="Google Shape;310;p37"/>
          <p:cNvGraphicFramePr/>
          <p:nvPr>
            <p:extLst>
              <p:ext uri="{D42A27DB-BD31-4B8C-83A1-F6EECF244321}">
                <p14:modId xmlns:p14="http://schemas.microsoft.com/office/powerpoint/2010/main" val="2576963294"/>
              </p:ext>
            </p:extLst>
          </p:nvPr>
        </p:nvGraphicFramePr>
        <p:xfrm>
          <a:off x="216535" y="742315"/>
          <a:ext cx="7728625" cy="453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10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alt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관리자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작성자 타입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writer_type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판매자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구매자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2: 관리자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 대상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target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VARCHAR(100)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 타입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log_type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 : 삭제 1 : 추가 2 : 수정 3 : 기타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이전 값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prev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현재 값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current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 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log_date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TIMESTAMP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aphicFrame>
        <p:nvGraphicFramePr>
          <p:cNvPr id="311" name="Google Shape;311;p37"/>
          <p:cNvGraphicFramePr/>
          <p:nvPr>
            <p:extLst>
              <p:ext uri="{D42A27DB-BD31-4B8C-83A1-F6EECF244321}">
                <p14:modId xmlns:p14="http://schemas.microsoft.com/office/powerpoint/2010/main" val="2623966382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`log`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writer_type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`target` varchar(100)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log_type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prev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`current`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`log_fk_1`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`log_fk_2`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`log_fk_3`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`log_fk_1`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`root`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`log_fk_2`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`seller`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`log_fk_3`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AUTO_INCREMENT=860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81C4929A-141A-976A-E2B8-83762D607842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9" name="Google Shape;319;p38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0" name="Google Shape;320;p38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21" name="Google Shape;321;p38"/>
          <p:cNvGraphicFramePr/>
          <p:nvPr>
            <p:extLst>
              <p:ext uri="{D42A27DB-BD31-4B8C-83A1-F6EECF244321}">
                <p14:modId xmlns:p14="http://schemas.microsoft.com/office/powerpoint/2010/main" val="1884805946"/>
              </p:ext>
            </p:extLst>
          </p:nvPr>
        </p:nvGraphicFramePr>
        <p:xfrm>
          <a:off x="216535" y="742315"/>
          <a:ext cx="7728625" cy="2505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5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대분류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대분류 이름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대분류 영문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ename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타입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type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 : 상의 2 : 하의 3 : 신발 4 : 아우터 ...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 여부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22" name="Google Shape;322;p38"/>
          <p:cNvGraphicFramePr/>
          <p:nvPr>
            <p:extLst>
              <p:ext uri="{D42A27DB-BD31-4B8C-83A1-F6EECF244321}">
                <p14:modId xmlns:p14="http://schemas.microsoft.com/office/powerpoint/2010/main" val="2744267633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major_category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`name`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ename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`type`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AUTO_INCREMENT=78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E2CAEC2A-CF2D-647C-F474-663A0E7CB139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9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39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1" name="Google Shape;331;p39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32" name="Google Shape;332;p39"/>
          <p:cNvGraphicFramePr/>
          <p:nvPr>
            <p:extLst>
              <p:ext uri="{D42A27DB-BD31-4B8C-83A1-F6EECF244321}">
                <p14:modId xmlns:p14="http://schemas.microsoft.com/office/powerpoint/2010/main" val="1316583413"/>
              </p:ext>
            </p:extLst>
          </p:nvPr>
        </p:nvGraphicFramePr>
        <p:xfrm>
          <a:off x="216535" y="742315"/>
          <a:ext cx="7728625" cy="2505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5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middle_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중분류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대분류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중분류 이름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타입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type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맨투맨 2: 셔츠 3: 후드 4: 니트 ...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 여부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33" name="Google Shape;333;p39"/>
          <p:cNvGraphicFramePr/>
          <p:nvPr>
            <p:extLst>
              <p:ext uri="{D42A27DB-BD31-4B8C-83A1-F6EECF244321}">
                <p14:modId xmlns:p14="http://schemas.microsoft.com/office/powerpoint/2010/main" val="1603033466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middle_category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`name`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`type`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middle_category_fk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`middle_fk_1`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major_category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AUTO_INCREMENT=61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45C864DA-8980-244D-6224-07D0EFD51DB1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0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2" name="Google Shape;342;p40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43" name="Google Shape;343;p40"/>
          <p:cNvGraphicFramePr/>
          <p:nvPr>
            <p:extLst>
              <p:ext uri="{D42A27DB-BD31-4B8C-83A1-F6EECF244321}">
                <p14:modId xmlns:p14="http://schemas.microsoft.com/office/powerpoint/2010/main" val="140251094"/>
              </p:ext>
            </p:extLst>
          </p:nvPr>
        </p:nvGraphicFramePr>
        <p:xfrm>
          <a:off x="216535" y="742315"/>
          <a:ext cx="7728625" cy="58775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</a:t>
                      </a:r>
                      <a:r>
                        <a:rPr lang="en-US" b="1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명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ko-KR" dirty="0"/>
                    </a:p>
                  </a:txBody>
                  <a:tcP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1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주문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쿠폰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BIGINT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배송지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회수지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BIGINT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재고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BIGINT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교환 상품 재고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BIGINT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결제 고유 번호</a:t>
                      </a:r>
                      <a:endParaRPr lang="en-US" altLang="ko-KR"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카카오 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API)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tid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VARCHAR(50)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주문 코드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+mn-ea"/>
                        </a:rPr>
                        <a:t>VARCHAR(50)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수량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금액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amount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적립 유형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benefit_type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TINYINY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0: </a:t>
                      </a:r>
                      <a:r>
                        <a:rPr lang="ko-KR" altLang="en-US" sz="12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적립</a:t>
                      </a:r>
                      <a:r>
                        <a:rPr lang="en-US" altLang="ko-KR" sz="12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, 1: </a:t>
                      </a:r>
                      <a:r>
                        <a:rPr lang="ko-KR" altLang="en-US" sz="1200" dirty="0" err="1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선할인</a:t>
                      </a:r>
                      <a:endParaRPr sz="12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최종 결제 금액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result_amount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344" name="Google Shape;344;p40"/>
          <p:cNvGraphicFramePr/>
          <p:nvPr>
            <p:extLst>
              <p:ext uri="{D42A27DB-BD31-4B8C-83A1-F6EECF244321}">
                <p14:modId xmlns:p14="http://schemas.microsoft.com/office/powerpoint/2010/main" val="584376286"/>
              </p:ext>
            </p:extLst>
          </p:nvPr>
        </p:nvGraphicFramePr>
        <p:xfrm>
          <a:off x="8482330" y="742317"/>
          <a:ext cx="3481700" cy="587754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521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702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`order`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tid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`amount`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benefit_type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result_amount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expected_point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pay_type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`status`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invoice_number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delivery_date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purchase_confirm_date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refund_bank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refund_account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refund_request_date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cancel_request_date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exchange_request_date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reason_customer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varchar(100)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reason_seller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varchar(100)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refund_completed_date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`order_fk_1`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`order_fk_2`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`order_fk_3`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/*!80000 INVISIBLE */,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`order_fk_4`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`order_fk_5_idx`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`order_fk_7_idx`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`order_fk_6`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`order_fk_1`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`order_fk_2`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`order_fk_3`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`delivery`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`order_fk_4`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`coupon`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`order_fk_5`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`inventory`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`order_fk_6`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`delivery`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`order_fk_7`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`inventory`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AUTO_INCREMENT=131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45" name="Google Shape;345;p40"/>
          <p:cNvSpPr txBox="1"/>
          <p:nvPr/>
        </p:nvSpPr>
        <p:spPr>
          <a:xfrm>
            <a:off x="152400" y="1524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nickname</a:t>
            </a:r>
            <a:endParaRPr/>
          </a:p>
        </p:txBody>
      </p:sp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1EA60402-75F9-4039-36EE-46C7BD34D992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15"/>
          <p:cNvGrpSpPr/>
          <p:nvPr/>
        </p:nvGrpSpPr>
        <p:grpSpPr>
          <a:xfrm>
            <a:off x="951740" y="2381400"/>
            <a:ext cx="7119129" cy="2951774"/>
            <a:chOff x="951711" y="1458419"/>
            <a:chExt cx="3690006" cy="2903004"/>
          </a:xfrm>
        </p:grpSpPr>
        <p:sp>
          <p:nvSpPr>
            <p:cNvPr id="102" name="Google Shape;102;p15"/>
            <p:cNvSpPr txBox="1"/>
            <p:nvPr/>
          </p:nvSpPr>
          <p:spPr>
            <a:xfrm>
              <a:off x="951711" y="1458419"/>
              <a:ext cx="2879400" cy="12712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01. </a:t>
              </a:r>
              <a:r>
                <a:rPr lang="en-US" sz="26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</a:t>
              </a:r>
              <a:r>
                <a:rPr lang="en-US" sz="26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lang="en-US" sz="26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리스트</a:t>
              </a:r>
              <a:endParaRPr sz="2600" b="0" i="0" strike="noStrike" cap="none" dirty="0">
                <a:solidFill>
                  <a:srgbClr val="FFFF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rgbClr val="FFFF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103" name="Google Shape;103;p15"/>
            <p:cNvCxnSpPr/>
            <p:nvPr/>
          </p:nvCxnSpPr>
          <p:spPr>
            <a:xfrm rot="10800000" flipH="1">
              <a:off x="951717" y="4352423"/>
              <a:ext cx="3690000" cy="9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04" name="Google Shape;104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5662581" y="5849221"/>
            <a:ext cx="692668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38">
          <a:extLst>
            <a:ext uri="{FF2B5EF4-FFF2-40B4-BE49-F238E27FC236}">
              <a16:creationId xmlns:a16="http://schemas.microsoft.com/office/drawing/2014/main" id="{0BCCF5D8-713F-6247-A0AD-C8D72B1FC2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>
            <a:extLst>
              <a:ext uri="{FF2B5EF4-FFF2-40B4-BE49-F238E27FC236}">
                <a16:creationId xmlns:a16="http://schemas.microsoft.com/office/drawing/2014/main" id="{533710B9-E47E-A212-012F-1B08F80A5A5F}"/>
              </a:ext>
            </a:extLst>
          </p:cNvPr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0">
            <a:extLst>
              <a:ext uri="{FF2B5EF4-FFF2-40B4-BE49-F238E27FC236}">
                <a16:creationId xmlns:a16="http://schemas.microsoft.com/office/drawing/2014/main" id="{20BBC8AA-EE3C-AB88-707C-8EBF19CE287E}"/>
              </a:ext>
            </a:extLst>
          </p:cNvPr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2" name="Google Shape;342;p40">
            <a:extLst>
              <a:ext uri="{FF2B5EF4-FFF2-40B4-BE49-F238E27FC236}">
                <a16:creationId xmlns:a16="http://schemas.microsoft.com/office/drawing/2014/main" id="{402733EF-FEAA-09D7-4DDA-75C23131C5A3}"/>
              </a:ext>
            </a:extLst>
          </p:cNvPr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43" name="Google Shape;343;p40">
            <a:extLst>
              <a:ext uri="{FF2B5EF4-FFF2-40B4-BE49-F238E27FC236}">
                <a16:creationId xmlns:a16="http://schemas.microsoft.com/office/drawing/2014/main" id="{C16744D6-A056-10B2-DDED-268205340D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8971159"/>
              </p:ext>
            </p:extLst>
          </p:nvPr>
        </p:nvGraphicFramePr>
        <p:xfrm>
          <a:off x="216137" y="742315"/>
          <a:ext cx="7728625" cy="56680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11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예정 적립금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expected_point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결제 타입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pay_type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VARCHAR(50)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주문 상태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status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결제완료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,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2: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발송준비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ko-KR" altLang="en-US" sz="1000" b="0" i="0" u="none" strike="noStrike" cap="none" dirty="0" err="1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배송전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,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3: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발송완료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/</a:t>
                      </a:r>
                      <a:r>
                        <a:rPr lang="ko-KR" altLang="en-US" sz="1000" b="0" i="0" u="none" strike="noStrike" cap="none" dirty="0" err="1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배송중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 </a:t>
                      </a:r>
                      <a:endParaRPr lang="en-US" altLang="ko-KR"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4: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배송완료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, 5: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구매확정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, 6: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구매취소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, 7: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반품신청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, 8: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교환신청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, 9: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 반품거부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, 10: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교환거부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,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11: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맑은 고딕" panose="020B0503020000020004" pitchFamily="34" charset="-127"/>
                          <a:ea typeface="맑은 고딕" panose="020B0503020000020004" pitchFamily="34" charset="-127"/>
                          <a:cs typeface="Malgun Gothic"/>
                          <a:sym typeface="Malgun Gothic"/>
                        </a:rPr>
                        <a:t>반품완료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주문 날짜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order_date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DATE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송장 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invoice_number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INT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배송 완료 날짜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delivery_date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TIMESTAMP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 확정 날짜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purchase_confirm_date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+mn-ea"/>
                        </a:rPr>
                        <a:t>TIMESTAMP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환불 은행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refund_bank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VARCHAR(45)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환불 계좌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refund_account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VARCHAR(45)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반품 요청 날짜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refund_request_date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+mn-ea"/>
                        </a:rPr>
                        <a:t>TIMESTAMP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취소 요청 날짜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cancel_request_date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+mn-ea"/>
                        </a:rPr>
                        <a:t>TIMESTAMP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345" name="Google Shape;345;p40">
            <a:extLst>
              <a:ext uri="{FF2B5EF4-FFF2-40B4-BE49-F238E27FC236}">
                <a16:creationId xmlns:a16="http://schemas.microsoft.com/office/drawing/2014/main" id="{9BA765E9-A9F5-61A8-C94A-339AE29FDA9C}"/>
              </a:ext>
            </a:extLst>
          </p:cNvPr>
          <p:cNvSpPr txBox="1"/>
          <p:nvPr/>
        </p:nvSpPr>
        <p:spPr>
          <a:xfrm>
            <a:off x="152400" y="1524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nickname</a:t>
            </a:r>
            <a:endParaRPr/>
          </a:p>
        </p:txBody>
      </p:sp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A47C62D3-97ED-FE6C-C0B2-E41011C813BE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graphicFrame>
        <p:nvGraphicFramePr>
          <p:cNvPr id="3" name="Google Shape;344;p40">
            <a:extLst>
              <a:ext uri="{FF2B5EF4-FFF2-40B4-BE49-F238E27FC236}">
                <a16:creationId xmlns:a16="http://schemas.microsoft.com/office/drawing/2014/main" id="{0959C0C5-838C-E59B-8E63-2521233BE8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917834"/>
              </p:ext>
            </p:extLst>
          </p:nvPr>
        </p:nvGraphicFramePr>
        <p:xfrm>
          <a:off x="8482330" y="742317"/>
          <a:ext cx="3481700" cy="587754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521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702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`order`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tid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`amount`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benefit_type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result_amount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expected_point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pay_type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`status`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invoice_number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delivery_date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purchase_confirm_date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refund_bank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refund_account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refund_request_date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cancel_request_date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exchange_request_date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reason_customer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varchar(100)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reason_seller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varchar(100)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refund_completed_date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`order_fk_1`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`order_fk_2`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`order_fk_3`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/*!80000 INVISIBLE */,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`order_fk_4`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`order_fk_5_idx`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`order_fk_7_idx`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`order_fk_6`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`order_fk_1`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`order_fk_2`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`order_fk_3`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`delivery`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`order_fk_4`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`coupon`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`order_fk_5`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`inventory`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`order_fk_6`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`delivery`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`order_fk_7`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`inventory`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AUTO_INCREMENT=131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30538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38">
          <a:extLst>
            <a:ext uri="{FF2B5EF4-FFF2-40B4-BE49-F238E27FC236}">
              <a16:creationId xmlns:a16="http://schemas.microsoft.com/office/drawing/2014/main" id="{40705E3E-FBCD-1D3C-336B-96DFB0302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>
            <a:extLst>
              <a:ext uri="{FF2B5EF4-FFF2-40B4-BE49-F238E27FC236}">
                <a16:creationId xmlns:a16="http://schemas.microsoft.com/office/drawing/2014/main" id="{5B69239D-D59C-6F1F-AB69-1A796F024828}"/>
              </a:ext>
            </a:extLst>
          </p:cNvPr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0">
            <a:extLst>
              <a:ext uri="{FF2B5EF4-FFF2-40B4-BE49-F238E27FC236}">
                <a16:creationId xmlns:a16="http://schemas.microsoft.com/office/drawing/2014/main" id="{A591F2BB-CC84-2F5B-6A65-1C645B487D1C}"/>
              </a:ext>
            </a:extLst>
          </p:cNvPr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2" name="Google Shape;342;p40">
            <a:extLst>
              <a:ext uri="{FF2B5EF4-FFF2-40B4-BE49-F238E27FC236}">
                <a16:creationId xmlns:a16="http://schemas.microsoft.com/office/drawing/2014/main" id="{737B0773-3DF9-C3B3-EFB9-6592B5A7AD7F}"/>
              </a:ext>
            </a:extLst>
          </p:cNvPr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43" name="Google Shape;343;p40">
            <a:extLst>
              <a:ext uri="{FF2B5EF4-FFF2-40B4-BE49-F238E27FC236}">
                <a16:creationId xmlns:a16="http://schemas.microsoft.com/office/drawing/2014/main" id="{230419E8-7814-17EB-262C-7F0DE123C7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9729390"/>
              </p:ext>
            </p:extLst>
          </p:nvPr>
        </p:nvGraphicFramePr>
        <p:xfrm>
          <a:off x="216535" y="742315"/>
          <a:ext cx="7728625" cy="21310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교환 요청 날짜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exchange_request_date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TIMESTAMP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사유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reason_customer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VARCHAR(100)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 사유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reason_seller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VARCHAR(100)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반품 완료 날짜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refund_completed_date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맑은 고딕" panose="020B0503020000020004" pitchFamily="34" charset="-127"/>
                          <a:ea typeface="맑은 고딕" panose="020B0503020000020004" pitchFamily="34" charset="-127"/>
                        </a:rPr>
                        <a:t>TIMESTAMP</a:t>
                      </a:r>
                      <a:endParaRPr sz="1000" dirty="0">
                        <a:latin typeface="맑은 고딕" panose="020B0503020000020004" pitchFamily="34" charset="-127"/>
                        <a:ea typeface="맑은 고딕" panose="020B0503020000020004" pitchFamily="34" charset="-127"/>
                      </a:endParaRPr>
                    </a:p>
                  </a:txBody>
                  <a:tcPr marL="34925" marR="34925" marT="34925" marB="34925" anchor="ctr">
                    <a:lnL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맑은 고딕" panose="020B0503020000020004" pitchFamily="34" charset="-127"/>
                        <a:ea typeface="맑은 고딕" panose="020B0503020000020004" pitchFamily="34" charset="-127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45" name="Google Shape;345;p40">
            <a:extLst>
              <a:ext uri="{FF2B5EF4-FFF2-40B4-BE49-F238E27FC236}">
                <a16:creationId xmlns:a16="http://schemas.microsoft.com/office/drawing/2014/main" id="{EF1E21AF-3062-4ED7-D66C-DF09EFE6A107}"/>
              </a:ext>
            </a:extLst>
          </p:cNvPr>
          <p:cNvSpPr txBox="1"/>
          <p:nvPr/>
        </p:nvSpPr>
        <p:spPr>
          <a:xfrm>
            <a:off x="152400" y="1524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nickname</a:t>
            </a:r>
            <a:endParaRPr/>
          </a:p>
        </p:txBody>
      </p:sp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B4F21827-48A9-40D2-B120-E207A33E4C66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graphicFrame>
        <p:nvGraphicFramePr>
          <p:cNvPr id="3" name="Google Shape;344;p40">
            <a:extLst>
              <a:ext uri="{FF2B5EF4-FFF2-40B4-BE49-F238E27FC236}">
                <a16:creationId xmlns:a16="http://schemas.microsoft.com/office/drawing/2014/main" id="{61492E5A-1103-92A1-8C78-D3F4987DF0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0917834"/>
              </p:ext>
            </p:extLst>
          </p:nvPr>
        </p:nvGraphicFramePr>
        <p:xfrm>
          <a:off x="8482330" y="742317"/>
          <a:ext cx="3481700" cy="587754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20521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57027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`order`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tid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`amount`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benefit_type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result_amount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expected_point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pay_type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`status`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invoice_number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delivery_date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purchase_confirm_date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refund_bank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refund_account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refund_request_date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cancel_request_date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exchange_request_date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reason_customer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varchar(100)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reason_seller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varchar(100)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refund_completed_date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`order_fk_1`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`order_fk_2`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`order_fk_3`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/*!80000 INVISIBLE */,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`order_fk_4`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`order_fk_5_idx`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`order_fk_7_idx`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`order_fk_6`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`order_fk_1`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`order_fk_2`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`order_fk_3`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`delivery`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`order_fk_4`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`coupon`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`order_fk_5`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`inventory`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`order_fk_6`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`delivery`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`order_fk_7` FOREIGN KEY (`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`inventory`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7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7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AUTO_INCREMENT=131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94088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38">
          <a:extLst>
            <a:ext uri="{FF2B5EF4-FFF2-40B4-BE49-F238E27FC236}">
              <a16:creationId xmlns:a16="http://schemas.microsoft.com/office/drawing/2014/main" id="{FC294419-C91D-61FA-E6A6-EA28B9549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>
            <a:extLst>
              <a:ext uri="{FF2B5EF4-FFF2-40B4-BE49-F238E27FC236}">
                <a16:creationId xmlns:a16="http://schemas.microsoft.com/office/drawing/2014/main" id="{3AD076A0-D632-8729-0D5E-856B88F5D144}"/>
              </a:ext>
            </a:extLst>
          </p:cNvPr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0">
            <a:extLst>
              <a:ext uri="{FF2B5EF4-FFF2-40B4-BE49-F238E27FC236}">
                <a16:creationId xmlns:a16="http://schemas.microsoft.com/office/drawing/2014/main" id="{DC46C0B2-C942-A11C-FEB8-52017E314790}"/>
              </a:ext>
            </a:extLst>
          </p:cNvPr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2" name="Google Shape;342;p40">
            <a:extLst>
              <a:ext uri="{FF2B5EF4-FFF2-40B4-BE49-F238E27FC236}">
                <a16:creationId xmlns:a16="http://schemas.microsoft.com/office/drawing/2014/main" id="{C1DC52D7-56B2-9E8A-B1C8-49F917B630C0}"/>
              </a:ext>
            </a:extLst>
          </p:cNvPr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44" name="Google Shape;344;p40">
            <a:extLst>
              <a:ext uri="{FF2B5EF4-FFF2-40B4-BE49-F238E27FC236}">
                <a16:creationId xmlns:a16="http://schemas.microsoft.com/office/drawing/2014/main" id="{789BD38D-BD38-3ABF-1B69-BB93BBDC73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0821465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`point`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`amount`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save_date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expire_date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use_date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timestamp NULL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varchar(45)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p_type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`point_fk_1`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`point_fk_2_idx`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`point_fk_2`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`point_fk_1_idx`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`point_fk_3`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`point_fk_1`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`point_fk_2`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`point_fk_3`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`order` (`id`) ON DELETE CASCADE ON UPDATE CASCADE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AUTO_INCREMENT=52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45" name="Google Shape;345;p40">
            <a:extLst>
              <a:ext uri="{FF2B5EF4-FFF2-40B4-BE49-F238E27FC236}">
                <a16:creationId xmlns:a16="http://schemas.microsoft.com/office/drawing/2014/main" id="{F016A9E4-35D6-5281-505E-B6F915B3C6BA}"/>
              </a:ext>
            </a:extLst>
          </p:cNvPr>
          <p:cNvSpPr txBox="1"/>
          <p:nvPr/>
        </p:nvSpPr>
        <p:spPr>
          <a:xfrm>
            <a:off x="152400" y="1524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nickname</a:t>
            </a:r>
            <a:endParaRPr/>
          </a:p>
        </p:txBody>
      </p:sp>
      <p:graphicFrame>
        <p:nvGraphicFramePr>
          <p:cNvPr id="3" name="Google Shape;354;p41">
            <a:extLst>
              <a:ext uri="{FF2B5EF4-FFF2-40B4-BE49-F238E27FC236}">
                <a16:creationId xmlns:a16="http://schemas.microsoft.com/office/drawing/2014/main" id="{EC9F9396-03BB-3343-C230-B29FE4B886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6786956"/>
              </p:ext>
            </p:extLst>
          </p:nvPr>
        </p:nvGraphicFramePr>
        <p:xfrm>
          <a:off x="216535" y="742315"/>
          <a:ext cx="7728625" cy="43789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10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point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포인트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주문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order_no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금액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amount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적립 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save_date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TIMESTAMP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만료 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expire_date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 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use_date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TIMESTAMP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주문 코드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VARCHAR(45)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타입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p_type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적립</a:t>
                      </a:r>
                      <a:r>
                        <a:rPr lang="en-US" altLang="ko-KR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1: </a:t>
                      </a:r>
                      <a:r>
                        <a:rPr lang="ko-KR" alt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4" name="Google Shape;161;p23">
            <a:extLst>
              <a:ext uri="{FF2B5EF4-FFF2-40B4-BE49-F238E27FC236}">
                <a16:creationId xmlns:a16="http://schemas.microsoft.com/office/drawing/2014/main" id="{95C18F4F-3001-53F1-0959-F2752BEEB1F7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462561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38">
          <a:extLst>
            <a:ext uri="{FF2B5EF4-FFF2-40B4-BE49-F238E27FC236}">
              <a16:creationId xmlns:a16="http://schemas.microsoft.com/office/drawing/2014/main" id="{DF3AD0F2-E481-5019-95A8-F897D4B4D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>
            <a:extLst>
              <a:ext uri="{FF2B5EF4-FFF2-40B4-BE49-F238E27FC236}">
                <a16:creationId xmlns:a16="http://schemas.microsoft.com/office/drawing/2014/main" id="{AF040748-B8A8-D2EA-5BA7-F09F65043800}"/>
              </a:ext>
            </a:extLst>
          </p:cNvPr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1" name="Google Shape;341;p40">
            <a:extLst>
              <a:ext uri="{FF2B5EF4-FFF2-40B4-BE49-F238E27FC236}">
                <a16:creationId xmlns:a16="http://schemas.microsoft.com/office/drawing/2014/main" id="{A0ED3F28-4571-5E44-4D48-BA48898F79F5}"/>
              </a:ext>
            </a:extLst>
          </p:cNvPr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2" name="Google Shape;342;p40">
            <a:extLst>
              <a:ext uri="{FF2B5EF4-FFF2-40B4-BE49-F238E27FC236}">
                <a16:creationId xmlns:a16="http://schemas.microsoft.com/office/drawing/2014/main" id="{CA101945-6E27-1A4B-F842-CC15717D39AE}"/>
              </a:ext>
            </a:extLst>
          </p:cNvPr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44" name="Google Shape;344;p40">
            <a:extLst>
              <a:ext uri="{FF2B5EF4-FFF2-40B4-BE49-F238E27FC236}">
                <a16:creationId xmlns:a16="http://schemas.microsoft.com/office/drawing/2014/main" id="{0AAD652C-D43D-6C9C-4BEB-831042EA1B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8213719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prod_like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`prod_like_fk_1`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`prod_like_fk_2`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`prod_like_fk_1`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`product`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`prod_like_fk_2`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AUTO_INCREMENT=110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45" name="Google Shape;345;p40">
            <a:extLst>
              <a:ext uri="{FF2B5EF4-FFF2-40B4-BE49-F238E27FC236}">
                <a16:creationId xmlns:a16="http://schemas.microsoft.com/office/drawing/2014/main" id="{5D8D495C-ABFE-D1A9-C278-AA19407F3E7B}"/>
              </a:ext>
            </a:extLst>
          </p:cNvPr>
          <p:cNvSpPr txBox="1"/>
          <p:nvPr/>
        </p:nvSpPr>
        <p:spPr>
          <a:xfrm>
            <a:off x="152400" y="1524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nickname</a:t>
            </a:r>
            <a:endParaRPr/>
          </a:p>
        </p:txBody>
      </p:sp>
      <p:sp>
        <p:nvSpPr>
          <p:cNvPr id="4" name="Google Shape;161;p23">
            <a:extLst>
              <a:ext uri="{FF2B5EF4-FFF2-40B4-BE49-F238E27FC236}">
                <a16:creationId xmlns:a16="http://schemas.microsoft.com/office/drawing/2014/main" id="{F5E7E140-54FE-485B-5F71-93F03827DFB6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graphicFrame>
        <p:nvGraphicFramePr>
          <p:cNvPr id="2" name="Google Shape;365;p42">
            <a:extLst>
              <a:ext uri="{FF2B5EF4-FFF2-40B4-BE49-F238E27FC236}">
                <a16:creationId xmlns:a16="http://schemas.microsoft.com/office/drawing/2014/main" id="{F7FDFC80-6CDE-F4DD-E2FA-E1D704736F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84775888"/>
              </p:ext>
            </p:extLst>
          </p:nvPr>
        </p:nvGraphicFramePr>
        <p:xfrm>
          <a:off x="216535" y="742315"/>
          <a:ext cx="7728625" cy="17564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3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prod_like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좋아요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20835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3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43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5" name="Google Shape;375;p43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76" name="Google Shape;376;p43"/>
          <p:cNvGraphicFramePr/>
          <p:nvPr>
            <p:extLst>
              <p:ext uri="{D42A27DB-BD31-4B8C-83A1-F6EECF244321}">
                <p14:modId xmlns:p14="http://schemas.microsoft.com/office/powerpoint/2010/main" val="2135556756"/>
              </p:ext>
            </p:extLst>
          </p:nvPr>
        </p:nvGraphicFramePr>
        <p:xfrm>
          <a:off x="216535" y="701628"/>
          <a:ext cx="7728625" cy="606222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05764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5764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369">
                <a:tc rowSpan="16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product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상품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대분류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major_category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중분류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 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코드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prod_code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이름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가격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price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등록일자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add_date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04486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할인율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이미지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prod_image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추가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이미지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additional_images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TEXT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상세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TEXT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할인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가격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saled_price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404486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상세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이미지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content_image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VARCHAR(225)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24369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여부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active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판매중지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371578">
                <a:tc vMerge="1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0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 여부</a:t>
                      </a:r>
                      <a:endParaRPr lang="ko-KR" altLang="en-US"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lang="en-US"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lang="en-US"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X</a:t>
                      </a:r>
                      <a:endParaRPr lang="ko-KR" altLang="en-US"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ko-KR" alt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 </a:t>
                      </a:r>
                      <a:r>
                        <a:rPr lang="en-US" altLang="ko-KR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</a:t>
                      </a:r>
                      <a:endParaRPr lang="ko-KR" altLang="en-US"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graphicFrame>
        <p:nvGraphicFramePr>
          <p:cNvPr id="377" name="Google Shape;377;p43"/>
          <p:cNvGraphicFramePr/>
          <p:nvPr>
            <p:extLst>
              <p:ext uri="{D42A27DB-BD31-4B8C-83A1-F6EECF244321}">
                <p14:modId xmlns:p14="http://schemas.microsoft.com/office/powerpoint/2010/main" val="2007027040"/>
              </p:ext>
            </p:extLst>
          </p:nvPr>
        </p:nvGraphicFramePr>
        <p:xfrm>
          <a:off x="8482330" y="742315"/>
          <a:ext cx="3481700" cy="596818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5343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2284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`product`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major_category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prod_code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`name`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`price`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add_date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`sale` int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prod_image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additional_images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text,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`content` text,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saled_price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int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content_image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varchar(225) DEFAULT NULL,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`active` 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'1',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`product_fk_1` (`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`product_fk_2` (`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`product_fk_3_idx` (`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major_category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`product_fk_1` FOREIGN KEY (`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middle_category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`product_fk_2` FOREIGN KEY (`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`seller`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`product_fk_3` FOREIGN KEY (`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major_category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major_category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1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1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AUTO_INCREMENT=1186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4AE2994A-88A4-690C-247C-0E2DCC65DA5B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4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5" name="Google Shape;385;p44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6" name="Google Shape;386;p44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87" name="Google Shape;387;p44"/>
          <p:cNvGraphicFramePr/>
          <p:nvPr>
            <p:extLst>
              <p:ext uri="{D42A27DB-BD31-4B8C-83A1-F6EECF244321}">
                <p14:modId xmlns:p14="http://schemas.microsoft.com/office/powerpoint/2010/main" val="3594523461"/>
              </p:ext>
            </p:extLst>
          </p:nvPr>
        </p:nvGraphicFramePr>
        <p:xfrm>
          <a:off x="216535" y="742315"/>
          <a:ext cx="7728625" cy="36296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8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reply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답글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 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내용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TEXT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좋아요 여부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is_like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좋아요 해제</a:t>
                      </a:r>
                      <a:endParaRPr sz="100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좋아요 설정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작성일자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write_date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DATETIME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 여부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graphicFrame>
        <p:nvGraphicFramePr>
          <p:cNvPr id="388" name="Google Shape;388;p44"/>
          <p:cNvGraphicFramePr/>
          <p:nvPr>
            <p:extLst>
              <p:ext uri="{D42A27DB-BD31-4B8C-83A1-F6EECF244321}">
                <p14:modId xmlns:p14="http://schemas.microsoft.com/office/powerpoint/2010/main" val="3259270817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`reply`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`content` text,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is_like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write_date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datetime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`reply_fk_1`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`reply_fk_2`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KEY `reply_fk_3`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`reply_fk_1`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`board`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`reply_fk_2`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`seller` (`id`),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CONSTRAINT `reply_fk_3` FOREIGN KEY (`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`) REFERENCES `customer`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AUTO_INCREMENT=175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89" name="Google Shape;389;p44"/>
          <p:cNvSpPr txBox="1"/>
          <p:nvPr/>
        </p:nvSpPr>
        <p:spPr>
          <a:xfrm>
            <a:off x="152400" y="1524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nickname</a:t>
            </a:r>
            <a:endParaRPr/>
          </a:p>
        </p:txBody>
      </p:sp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9BCA5E9A-287E-A5EA-9087-CE83D1DA673E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5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6" name="Google Shape;396;p45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 dirty="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97" name="Google Shape;397;p45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398" name="Google Shape;398;p45"/>
          <p:cNvGraphicFramePr/>
          <p:nvPr>
            <p:extLst>
              <p:ext uri="{D42A27DB-BD31-4B8C-83A1-F6EECF244321}">
                <p14:modId xmlns:p14="http://schemas.microsoft.com/office/powerpoint/2010/main" val="63060330"/>
              </p:ext>
            </p:extLst>
          </p:nvPr>
        </p:nvGraphicFramePr>
        <p:xfrm>
          <a:off x="216535" y="742315"/>
          <a:ext cx="7728625" cy="250570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5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</a:t>
                      </a:r>
                      <a:endParaRPr sz="18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관리자 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관리자 아이디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VARCHAR(30)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관리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비밀번호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root_pw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이름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VARCHAR(30)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휴대전화번호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phone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VARCHAR(30)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399" name="Google Shape;399;p45"/>
          <p:cNvGraphicFramePr/>
          <p:nvPr>
            <p:extLst>
              <p:ext uri="{D42A27DB-BD31-4B8C-83A1-F6EECF244321}">
                <p14:modId xmlns:p14="http://schemas.microsoft.com/office/powerpoint/2010/main" val="4161523141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`root`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varchar(30)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root_pw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`name` varchar(30)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`phone` varchar(30)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AUTO_INCREMENT=3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00" name="Google Shape;400;p45"/>
          <p:cNvSpPr txBox="1"/>
          <p:nvPr/>
        </p:nvSpPr>
        <p:spPr>
          <a:xfrm>
            <a:off x="152400" y="1524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nickname</a:t>
            </a:r>
            <a:endParaRPr/>
          </a:p>
        </p:txBody>
      </p:sp>
      <p:sp>
        <p:nvSpPr>
          <p:cNvPr id="2" name="Google Shape;161;p23">
            <a:extLst>
              <a:ext uri="{FF2B5EF4-FFF2-40B4-BE49-F238E27FC236}">
                <a16:creationId xmlns:a16="http://schemas.microsoft.com/office/drawing/2014/main" id="{95149200-3B24-4921-96F0-20DF4DDBCAB1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6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7" name="Google Shape;407;p46"/>
          <p:cNvSpPr/>
          <p:nvPr/>
        </p:nvSpPr>
        <p:spPr>
          <a:xfrm>
            <a:off x="0" y="627600"/>
            <a:ext cx="8160900" cy="623182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r>
              <a:rPr lang="en-US" sz="18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테이블 기술서</a:t>
            </a: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8" name="Google Shape;408;p46"/>
          <p:cNvSpPr/>
          <p:nvPr/>
        </p:nvSpPr>
        <p:spPr>
          <a:xfrm>
            <a:off x="8168640" y="354330"/>
            <a:ext cx="4026000" cy="6504900"/>
          </a:xfrm>
          <a:prstGeom prst="rect">
            <a:avLst/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Malgun Gothic"/>
              <a:buNone/>
            </a:pPr>
            <a:endParaRPr sz="1800" b="0" i="0" u="none" strike="noStrike" cap="non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409" name="Google Shape;409;p46"/>
          <p:cNvGraphicFramePr/>
          <p:nvPr>
            <p:extLst>
              <p:ext uri="{D42A27DB-BD31-4B8C-83A1-F6EECF244321}">
                <p14:modId xmlns:p14="http://schemas.microsoft.com/office/powerpoint/2010/main" val="3925882529"/>
              </p:ext>
            </p:extLst>
          </p:nvPr>
        </p:nvGraphicFramePr>
        <p:xfrm>
          <a:off x="216535" y="742315"/>
          <a:ext cx="7728625" cy="51282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10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60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4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16225"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분류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6225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물리명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자료형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비고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4650">
                <a:tc rowSpan="12"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2000"/>
                        <a:buFont typeface="Arial"/>
                        <a:buNone/>
                      </a:pPr>
                      <a:r>
                        <a:rPr lang="en-US" sz="1800" b="1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</a:t>
                      </a:r>
                      <a:endParaRPr sz="1800" b="1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PK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alt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번호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</a:t>
                      </a: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INT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아이디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seller_id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VARCHAR(30)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 비밀번호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seller_pw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이름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name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lvl="1" indent="-85725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휴대전화번호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phone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VARCHAR(30)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이메일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email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VARCHAR(100)</a:t>
                      </a:r>
                      <a:endParaRPr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설명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desc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택배사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courier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VARCHAR(50)</a:t>
                      </a:r>
                      <a:endParaRPr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주소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address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VARCHAR(255)</a:t>
                      </a:r>
                      <a:endParaRPr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로고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seller_icon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VARCHAR(500)</a:t>
                      </a:r>
                      <a:endParaRPr dirty="0"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0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활성화 여부</a:t>
                      </a:r>
                      <a:endParaRPr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active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TINYINT(1)</a:t>
                      </a:r>
                      <a:endParaRPr dirty="0">
                        <a:solidFill>
                          <a:schemeClr val="dk1"/>
                        </a:solidFill>
                        <a:latin typeface="맑은 고딕"/>
                        <a:ea typeface="맑은 고딕"/>
                        <a:cs typeface="맑은 고딕"/>
                        <a:sym typeface="맑은 고딕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중지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활성화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74650">
                <a:tc v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0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여부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000" dirty="0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endParaRPr dirty="0"/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0: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X</a:t>
                      </a:r>
                      <a:endParaRPr sz="1000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1: </a:t>
                      </a:r>
                      <a:r>
                        <a:rPr lang="en-US" sz="1000" dirty="0" err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삭제</a:t>
                      </a:r>
                      <a:r>
                        <a:rPr lang="en-US" sz="1000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O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graphicFrame>
        <p:nvGraphicFramePr>
          <p:cNvPr id="410" name="Google Shape;410;p46"/>
          <p:cNvGraphicFramePr/>
          <p:nvPr>
            <p:extLst>
              <p:ext uri="{D42A27DB-BD31-4B8C-83A1-F6EECF244321}">
                <p14:modId xmlns:p14="http://schemas.microsoft.com/office/powerpoint/2010/main" val="1283859242"/>
              </p:ext>
            </p:extLst>
          </p:nvPr>
        </p:nvGraphicFramePr>
        <p:xfrm>
          <a:off x="8482330" y="742315"/>
          <a:ext cx="3481700" cy="576135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4817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33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스크립트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2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 TABLE `seller` (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`id`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bigint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NOT NULL AUTO_INCREMENT,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seller_id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varchar(30)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seller_pw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`name`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`phone` varchar(30)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`email` varchar(100)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`desc`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`courier` varchar(50)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`address` varchar(255)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seller_icon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varchar(500) DEFAULT NULL,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`active`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(1) DEFAULT '1’,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`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` 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tinyint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DEFAULT '0',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 PRIMARY KEY (`id`)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) ENGINE=</a:t>
                      </a:r>
                      <a:r>
                        <a:rPr lang="en-US" altLang="ko-KR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InnoDB</a:t>
                      </a:r>
                      <a:r>
                        <a:rPr lang="en-US" altLang="ko-KR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AUTO_INCREMENT=24 DEFAULT CHARSET=utf8mb4 COLLATE=utf8mb4_0900_ai_ci;</a:t>
                      </a:r>
                    </a:p>
                  </a:txBody>
                  <a:tcPr marL="34925" marR="34925" marT="34925" marB="34925" anchor="ctr">
                    <a:lnL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11" name="Google Shape;411;p46"/>
          <p:cNvSpPr txBox="1"/>
          <p:nvPr/>
        </p:nvSpPr>
        <p:spPr>
          <a:xfrm>
            <a:off x="152400" y="15240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1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nickname</a:t>
            </a:r>
            <a:endParaRPr/>
          </a:p>
        </p:txBody>
      </p:sp>
      <p:sp>
        <p:nvSpPr>
          <p:cNvPr id="4" name="Google Shape;161;p23">
            <a:extLst>
              <a:ext uri="{FF2B5EF4-FFF2-40B4-BE49-F238E27FC236}">
                <a16:creationId xmlns:a16="http://schemas.microsoft.com/office/drawing/2014/main" id="{56A388B1-F355-505E-2A99-2D2CBD5AB290}"/>
              </a:ext>
            </a:extLst>
          </p:cNvPr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03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기술서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/>
          <p:nvPr/>
        </p:nvSpPr>
        <p:spPr>
          <a:xfrm>
            <a:off x="0" y="0"/>
            <a:ext cx="12192000" cy="62762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357809" y="183008"/>
            <a:ext cx="609765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01 </a:t>
            </a:r>
            <a:r>
              <a:rPr lang="en-US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리스트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graphicFrame>
        <p:nvGraphicFramePr>
          <p:cNvPr id="111" name="Google Shape;111;p16"/>
          <p:cNvGraphicFramePr/>
          <p:nvPr>
            <p:extLst>
              <p:ext uri="{D42A27DB-BD31-4B8C-83A1-F6EECF244321}">
                <p14:modId xmlns:p14="http://schemas.microsoft.com/office/powerpoint/2010/main" val="3548443872"/>
              </p:ext>
            </p:extLst>
          </p:nvPr>
        </p:nvGraphicFramePr>
        <p:xfrm>
          <a:off x="947555" y="958530"/>
          <a:ext cx="10296875" cy="494095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214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19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3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595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 리스트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20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정보를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bname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title, content,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snapshot_image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additional_images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tags, gender, season, style, score,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like_count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status,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is_private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board_prod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 상품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게시판에 연결된 상품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정보를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cart</a:t>
                      </a:r>
                      <a:endParaRPr sz="18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장바구니</a:t>
                      </a:r>
                      <a:endParaRPr sz="16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장바구니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정보 저장 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count,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add_date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chat_message</a:t>
                      </a:r>
                      <a:endParaRPr sz="18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채팅 메시지</a:t>
                      </a:r>
                      <a:endParaRPr sz="16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채팅 메시지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room_id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sender_id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message,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image_url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is_read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chat_room</a:t>
                      </a:r>
                      <a:endParaRPr sz="18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채팅방</a:t>
                      </a:r>
                      <a:endParaRPr sz="16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채팅방 정보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user1_id, user2_id,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292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</a:t>
                      </a:r>
                      <a:endParaRPr sz="18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쿠폰</a:t>
                      </a:r>
                      <a:endParaRPr sz="16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쿠폰 정보 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name,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sale_per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start_date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end_date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type, status,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cus_coupon</a:t>
                      </a:r>
                      <a:endParaRPr sz="18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사용자 쿠폰</a:t>
                      </a:r>
                      <a:endParaRPr sz="16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구매자가 사용한 쿠폰 정보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저장 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used_date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status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01 </a:t>
            </a:r>
            <a:r>
              <a:rPr lang="en-US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리스트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graphicFrame>
        <p:nvGraphicFramePr>
          <p:cNvPr id="118" name="Google Shape;118;p17"/>
          <p:cNvGraphicFramePr/>
          <p:nvPr>
            <p:extLst>
              <p:ext uri="{D42A27DB-BD31-4B8C-83A1-F6EECF244321}">
                <p14:modId xmlns:p14="http://schemas.microsoft.com/office/powerpoint/2010/main" val="2026720834"/>
              </p:ext>
            </p:extLst>
          </p:nvPr>
        </p:nvGraphicFramePr>
        <p:xfrm>
          <a:off x="1243330" y="958530"/>
          <a:ext cx="9705325" cy="4940950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214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7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3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595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 리스트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20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customer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의 정보를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cus_id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cus_pw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name, nickname, gender,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birth_date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phone, email,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profile_image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weight, height, total, Introduce,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delivery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배송지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구매자의 배송지 정보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name,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pos_code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addr1, addr2, phone, request,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is_default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follow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팔로우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구매자의 팔로우 정보를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저장 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customer_id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following_id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grade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등급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등급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정보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name,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point_condition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sale_condition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condition,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재고 현황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상품의 사이즈 및 재고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count,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restock_date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option_name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total_length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shoulder, chest, sleeve, waist, hip, thigh, rise, hem,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foot_length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foot_width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ankle_height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heel_height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292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likes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게시물 좋아요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게시물 좋아요 정보를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created_at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status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로그 정보를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writer_type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target,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log_type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prev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current,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log_date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01 </a:t>
            </a:r>
            <a:r>
              <a:rPr lang="en-US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리스트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graphicFrame>
        <p:nvGraphicFramePr>
          <p:cNvPr id="125" name="Google Shape;125;p18"/>
          <p:cNvGraphicFramePr/>
          <p:nvPr>
            <p:extLst>
              <p:ext uri="{D42A27DB-BD31-4B8C-83A1-F6EECF244321}">
                <p14:modId xmlns:p14="http://schemas.microsoft.com/office/powerpoint/2010/main" val="1427033053"/>
              </p:ext>
            </p:extLst>
          </p:nvPr>
        </p:nvGraphicFramePr>
        <p:xfrm>
          <a:off x="1243342" y="914305"/>
          <a:ext cx="9705325" cy="5667385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214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7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3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595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 리스트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20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major_category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대분류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대분류 정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name,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ename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type,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middle_category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중분류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중분류 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정보를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name, type,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</a:t>
                      </a:r>
                      <a:br>
                        <a:rPr lang="en-US" sz="18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주문내역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 주문 내역 정보를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저장 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coupon_no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retrieve_deli_no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inventory_no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exchange_inventory_no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tid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count, amount,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benefit_type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result_amount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expected_point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pay_type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status,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invoice_number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delivery_date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purchase_confirm_date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refund_bank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refund_account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refund_request_date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cancel_request_date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exchange_request_date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reason_customer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reason_seller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refund_completed_date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point</a:t>
                      </a:r>
                      <a:b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포인트</a:t>
                      </a:r>
                      <a:endParaRPr sz="16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구매자</a:t>
                      </a:r>
                      <a:r>
                        <a:rPr lang="en-US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포인트</a:t>
                      </a:r>
                      <a:r>
                        <a:rPr lang="en-US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적립</a:t>
                      </a:r>
                      <a:r>
                        <a:rPr lang="en-US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및 </a:t>
                      </a:r>
                      <a:r>
                        <a:rPr lang="en-US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사용</a:t>
                      </a:r>
                      <a:r>
                        <a:rPr lang="en-US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ko-KR" altLang="en-US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정보를</a:t>
                      </a: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</a:t>
                      </a:r>
                      <a:r>
                        <a:rPr lang="en-US" sz="1400" b="0" i="0" u="none" strike="noStrike" cap="none" dirty="0" err="1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저장</a:t>
                      </a:r>
                      <a:endParaRPr sz="14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amount,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save_date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expire_date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use_date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order_code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p_type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prod_like</a:t>
                      </a:r>
                      <a:b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좋아요</a:t>
                      </a:r>
                      <a:endParaRPr sz="1600" b="1"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 좋아요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정보를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like_statusid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like_status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2925"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product</a:t>
                      </a:r>
                      <a:b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</a:t>
                      </a:r>
                      <a:endParaRPr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상품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정보를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major_category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category_no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prod_code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name, price,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sale,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prod_image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additional_images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content,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saled_price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content_image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active,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reply</a:t>
                      </a:r>
                      <a:b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답글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게시</a:t>
                      </a: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물 답글 정보를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board_no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cus_no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content,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is_like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write_date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/>
          <p:nvPr/>
        </p:nvSpPr>
        <p:spPr>
          <a:xfrm>
            <a:off x="0" y="0"/>
            <a:ext cx="12192000" cy="627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357809" y="183008"/>
            <a:ext cx="60978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rPr>
              <a:t>01 </a:t>
            </a:r>
            <a:r>
              <a:rPr lang="en-US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en-US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리스트</a:t>
            </a:r>
            <a:endParaRPr sz="1400" b="0" i="0" u="none" strike="noStrike" cap="none" dirty="0">
              <a:solidFill>
                <a:schemeClr val="lt1"/>
              </a:solidFill>
              <a:latin typeface="나눔스퀘어OTF" panose="020B0600000101010101" pitchFamily="34" charset="-127"/>
              <a:ea typeface="나눔스퀘어OTF" panose="020B0600000101010101" pitchFamily="34" charset="-127"/>
              <a:sym typeface="Arial"/>
            </a:endParaRPr>
          </a:p>
        </p:txBody>
      </p:sp>
      <p:graphicFrame>
        <p:nvGraphicFramePr>
          <p:cNvPr id="132" name="Google Shape;132;p19"/>
          <p:cNvGraphicFramePr/>
          <p:nvPr>
            <p:extLst>
              <p:ext uri="{D42A27DB-BD31-4B8C-83A1-F6EECF244321}">
                <p14:modId xmlns:p14="http://schemas.microsoft.com/office/powerpoint/2010/main" val="483534607"/>
              </p:ext>
            </p:extLst>
          </p:nvPr>
        </p:nvGraphicFramePr>
        <p:xfrm>
          <a:off x="1243342" y="914305"/>
          <a:ext cx="9705325" cy="1823725"/>
        </p:xfrm>
        <a:graphic>
          <a:graphicData uri="http://schemas.openxmlformats.org/drawingml/2006/table">
            <a:tbl>
              <a:tblPr>
                <a:noFill/>
                <a:tableStyleId>{65C85767-2FD5-4CD1-B513-270A0E928CC2}</a:tableStyleId>
              </a:tblPr>
              <a:tblGrid>
                <a:gridCol w="2146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27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3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75950"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테이블 명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역할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lang="en-US" sz="1600" b="1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컬럼 리스트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200"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</a:t>
                      </a:r>
                      <a:b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관리자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관리자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의 정보를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root_id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root_pw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name, phone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23575">
                <a:tc>
                  <a:txBody>
                    <a:bodyPr/>
                    <a:lstStyle/>
                    <a:p>
                      <a:pPr marL="0" lvl="1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</a:t>
                      </a:r>
                      <a:br>
                        <a:rPr lang="en-US" sz="18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</a:br>
                      <a:r>
                        <a:rPr lang="en-US" sz="1600" b="1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</a:t>
                      </a:r>
                      <a:endParaRPr sz="1600" b="1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85725" marR="0" lvl="1" indent="-85725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판매자의 정보</a:t>
                      </a:r>
                      <a:r>
                        <a:rPr lang="en-US" sz="1400" b="0" i="0" u="none" strike="noStrike" cap="none">
                          <a:solidFill>
                            <a:srgbClr val="000000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를 저장</a:t>
                      </a:r>
                      <a:endParaRPr sz="1400" b="0" i="0" u="none" strike="noStrike" cap="none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1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id,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seller_id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seller_pw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name, phone, email, desc, courier, address,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seller_icon</a:t>
                      </a:r>
                      <a:r>
                        <a:rPr 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, active, </a:t>
                      </a:r>
                      <a:r>
                        <a:rPr lang="en-US" sz="1200" dirty="0" err="1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is_del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34925" marR="34925" marT="34925" marB="34925" anchor="ctr">
                    <a:lnL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40404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20"/>
          <p:cNvGrpSpPr/>
          <p:nvPr/>
        </p:nvGrpSpPr>
        <p:grpSpPr>
          <a:xfrm>
            <a:off x="951740" y="2381400"/>
            <a:ext cx="7119129" cy="2951774"/>
            <a:chOff x="951711" y="1458419"/>
            <a:chExt cx="3690006" cy="2903004"/>
          </a:xfrm>
        </p:grpSpPr>
        <p:sp>
          <p:nvSpPr>
            <p:cNvPr id="138" name="Google Shape;138;p20"/>
            <p:cNvSpPr txBox="1"/>
            <p:nvPr/>
          </p:nvSpPr>
          <p:spPr>
            <a:xfrm>
              <a:off x="951711" y="1458419"/>
              <a:ext cx="2879400" cy="127126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02. </a:t>
              </a:r>
              <a:r>
                <a:rPr lang="en-US" sz="26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테이블</a:t>
              </a:r>
              <a:r>
                <a:rPr lang="en-US" sz="26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 </a:t>
              </a:r>
              <a:r>
                <a:rPr lang="en-US" sz="2600" dirty="0" err="1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구조도</a:t>
              </a:r>
              <a:r>
                <a:rPr lang="en-US" sz="2600" dirty="0">
                  <a:solidFill>
                    <a:srgbClr val="FFFFFF"/>
                  </a:solidFill>
                  <a:latin typeface="나눔스퀘어OTF" panose="020B0600000101010101" pitchFamily="34" charset="-127"/>
                  <a:ea typeface="나눔스퀘어OTF" panose="020B0600000101010101" pitchFamily="34" charset="-127"/>
                </a:rPr>
                <a:t>(ERD)</a:t>
              </a:r>
              <a:endParaRPr sz="2600" b="0" i="0" strike="noStrike" cap="none" dirty="0">
                <a:solidFill>
                  <a:srgbClr val="FFFF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  <a:sym typeface="Arial"/>
              </a:endParaRPr>
            </a:p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2600" dirty="0">
                <a:solidFill>
                  <a:srgbClr val="FFFFFF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endParaRPr>
            </a:p>
          </p:txBody>
        </p:sp>
        <p:cxnSp>
          <p:nvCxnSpPr>
            <p:cNvPr id="139" name="Google Shape;139;p20"/>
            <p:cNvCxnSpPr/>
            <p:nvPr/>
          </p:nvCxnSpPr>
          <p:spPr>
            <a:xfrm rot="10800000" flipH="1">
              <a:off x="951717" y="4352423"/>
              <a:ext cx="3690000" cy="9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40" name="Google Shape;14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10800000">
            <a:off x="5662581" y="5849221"/>
            <a:ext cx="692668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/>
          <p:nvPr/>
        </p:nvSpPr>
        <p:spPr>
          <a:xfrm>
            <a:off x="0" y="0"/>
            <a:ext cx="12192000" cy="627626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21"/>
          <p:cNvSpPr txBox="1"/>
          <p:nvPr/>
        </p:nvSpPr>
        <p:spPr>
          <a:xfrm>
            <a:off x="357809" y="183008"/>
            <a:ext cx="6097656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-US" dirty="0">
                <a:solidFill>
                  <a:schemeClr val="lt1"/>
                </a:solidFill>
              </a:rPr>
              <a:t>2 </a:t>
            </a:r>
            <a:r>
              <a:rPr lang="en-US" altLang="ko-KR" dirty="0" err="1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테이블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구조도</a:t>
            </a:r>
            <a:r>
              <a:rPr lang="en-US" altLang="ko-KR" dirty="0">
                <a:solidFill>
                  <a:schemeClr val="lt1"/>
                </a:solidFill>
                <a:latin typeface="나눔스퀘어OTF" panose="020B0600000101010101" pitchFamily="34" charset="-127"/>
                <a:ea typeface="나눔스퀘어OTF" panose="020B0600000101010101" pitchFamily="34" charset="-127"/>
              </a:rPr>
              <a:t>(ERD)</a:t>
            </a: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7" name="Google Shape;147;p21"/>
          <p:cNvPicPr preferRelativeResize="0"/>
          <p:nvPr/>
        </p:nvPicPr>
        <p:blipFill rotWithShape="1">
          <a:blip r:embed="rId3">
            <a:alphaModFix/>
          </a:blip>
          <a:srcRect t="1156"/>
          <a:stretch/>
        </p:blipFill>
        <p:spPr>
          <a:xfrm>
            <a:off x="1799538" y="962525"/>
            <a:ext cx="8592924" cy="547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9892</Words>
  <Application>Microsoft Office PowerPoint</Application>
  <PresentationFormat>와이드스크린</PresentationFormat>
  <Paragraphs>1712</Paragraphs>
  <Slides>37</Slides>
  <Notes>37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3" baseType="lpstr">
      <vt:lpstr>Arial</vt:lpstr>
      <vt:lpstr>맑은 고딕</vt:lpstr>
      <vt:lpstr>나눔스퀘어OTF</vt:lpstr>
      <vt:lpstr>맑은 고딕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권나현</dc:creator>
  <cp:lastModifiedBy>e25522</cp:lastModifiedBy>
  <cp:revision>223</cp:revision>
  <dcterms:modified xsi:type="dcterms:W3CDTF">2025-02-13T16:22:18Z</dcterms:modified>
</cp:coreProperties>
</file>